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omments/modernComment_139_F0EE8B8D.xml" ContentType="application/vnd.ms-powerpoint.comment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4"/>
    <p:sldMasterId id="2147483684" r:id="rId5"/>
    <p:sldMasterId id="2147483725" r:id="rId6"/>
  </p:sldMasterIdLst>
  <p:notesMasterIdLst>
    <p:notesMasterId r:id="rId28"/>
  </p:notesMasterIdLst>
  <p:handoutMasterIdLst>
    <p:handoutMasterId r:id="rId29"/>
  </p:handoutMasterIdLst>
  <p:sldIdLst>
    <p:sldId id="256" r:id="rId7"/>
    <p:sldId id="313" r:id="rId8"/>
    <p:sldId id="331" r:id="rId9"/>
    <p:sldId id="332" r:id="rId10"/>
    <p:sldId id="262" r:id="rId11"/>
    <p:sldId id="315" r:id="rId12"/>
    <p:sldId id="321" r:id="rId13"/>
    <p:sldId id="352" r:id="rId14"/>
    <p:sldId id="348" r:id="rId15"/>
    <p:sldId id="346" r:id="rId16"/>
    <p:sldId id="349" r:id="rId17"/>
    <p:sldId id="350" r:id="rId18"/>
    <p:sldId id="326" r:id="rId19"/>
    <p:sldId id="291" r:id="rId20"/>
    <p:sldId id="337" r:id="rId21"/>
    <p:sldId id="338" r:id="rId22"/>
    <p:sldId id="340" r:id="rId23"/>
    <p:sldId id="341" r:id="rId24"/>
    <p:sldId id="342" r:id="rId25"/>
    <p:sldId id="343" r:id="rId26"/>
    <p:sldId id="257" r:id="rId2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CB82126-0D0C-DBBC-3103-94095A5A10EF}" name="Brant Ingalsbe" initials="BI" userId="ffbf2caf732e4f76" providerId="Windows Live"/>
  <p188:author id="{5765DCFF-A5DA-6BC5-DEBE-714B60A86E34}" name="Niebuhr, Jess L" initials="NJL" userId="S::ye3523kt@minnstate.edu::6d43354a-fd91-48b7-abb2-342867dbaee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4D"/>
    <a:srgbClr val="042386"/>
    <a:srgbClr val="003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E75261-161A-4910-98EE-870C189A8221}" v="9" dt="2023-02-06T18:00:49.9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9" autoAdjust="0"/>
    <p:restoredTop sz="96357" autoAdjust="0"/>
  </p:normalViewPr>
  <p:slideViewPr>
    <p:cSldViewPr snapToGrid="0">
      <p:cViewPr varScale="1">
        <p:scale>
          <a:sx n="80" d="100"/>
          <a:sy n="80" d="100"/>
        </p:scale>
        <p:origin x="80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36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ebuhr, Jess L" userId="6d43354a-fd91-48b7-abb2-342867dbaeee" providerId="ADAL" clId="{77E75261-161A-4910-98EE-870C189A8221}"/>
    <pc:docChg chg="custSel modSld">
      <pc:chgData name="Niebuhr, Jess L" userId="6d43354a-fd91-48b7-abb2-342867dbaeee" providerId="ADAL" clId="{77E75261-161A-4910-98EE-870C189A8221}" dt="2023-02-06T18:01:06.717" v="239" actId="255"/>
      <pc:docMkLst>
        <pc:docMk/>
      </pc:docMkLst>
      <pc:sldChg chg="modSp mod">
        <pc:chgData name="Niebuhr, Jess L" userId="6d43354a-fd91-48b7-abb2-342867dbaeee" providerId="ADAL" clId="{77E75261-161A-4910-98EE-870C189A8221}" dt="2023-02-06T18:01:06.717" v="239" actId="255"/>
        <pc:sldMkLst>
          <pc:docMk/>
          <pc:sldMk cId="2908841439" sldId="256"/>
        </pc:sldMkLst>
        <pc:spChg chg="mod">
          <ac:chgData name="Niebuhr, Jess L" userId="6d43354a-fd91-48b7-abb2-342867dbaeee" providerId="ADAL" clId="{77E75261-161A-4910-98EE-870C189A8221}" dt="2023-01-30T19:02:31.107" v="7" actId="20577"/>
          <ac:spMkLst>
            <pc:docMk/>
            <pc:sldMk cId="2908841439" sldId="256"/>
            <ac:spMk id="10" creationId="{00000000-0000-0000-0000-000000000000}"/>
          </ac:spMkLst>
        </pc:spChg>
        <pc:spChg chg="mod">
          <ac:chgData name="Niebuhr, Jess L" userId="6d43354a-fd91-48b7-abb2-342867dbaeee" providerId="ADAL" clId="{77E75261-161A-4910-98EE-870C189A8221}" dt="2023-02-06T18:01:06.717" v="239" actId="255"/>
          <ac:spMkLst>
            <pc:docMk/>
            <pc:sldMk cId="2908841439" sldId="256"/>
            <ac:spMk id="12" creationId="{00000000-0000-0000-0000-000000000000}"/>
          </ac:spMkLst>
        </pc:spChg>
      </pc:sldChg>
      <pc:sldChg chg="modSp mod">
        <pc:chgData name="Niebuhr, Jess L" userId="6d43354a-fd91-48b7-abb2-342867dbaeee" providerId="ADAL" clId="{77E75261-161A-4910-98EE-870C189A8221}" dt="2023-01-30T19:02:53.267" v="8" actId="113"/>
        <pc:sldMkLst>
          <pc:docMk/>
          <pc:sldMk cId="3850590178" sldId="262"/>
        </pc:sldMkLst>
        <pc:spChg chg="mod">
          <ac:chgData name="Niebuhr, Jess L" userId="6d43354a-fd91-48b7-abb2-342867dbaeee" providerId="ADAL" clId="{77E75261-161A-4910-98EE-870C189A8221}" dt="2023-01-30T19:02:53.267" v="8" actId="113"/>
          <ac:spMkLst>
            <pc:docMk/>
            <pc:sldMk cId="3850590178" sldId="262"/>
            <ac:spMk id="3" creationId="{4F351EF2-7B94-E382-7038-79A5AF72882D}"/>
          </ac:spMkLst>
        </pc:spChg>
      </pc:sldChg>
      <pc:sldChg chg="modSp mod">
        <pc:chgData name="Niebuhr, Jess L" userId="6d43354a-fd91-48b7-abb2-342867dbaeee" providerId="ADAL" clId="{77E75261-161A-4910-98EE-870C189A8221}" dt="2023-02-06T18:00:05.854" v="219" actId="20577"/>
        <pc:sldMkLst>
          <pc:docMk/>
          <pc:sldMk cId="3112292356" sldId="315"/>
        </pc:sldMkLst>
        <pc:graphicFrameChg chg="mod modGraphic">
          <ac:chgData name="Niebuhr, Jess L" userId="6d43354a-fd91-48b7-abb2-342867dbaeee" providerId="ADAL" clId="{77E75261-161A-4910-98EE-870C189A8221}" dt="2023-02-06T18:00:05.854" v="219" actId="20577"/>
          <ac:graphicFrameMkLst>
            <pc:docMk/>
            <pc:sldMk cId="3112292356" sldId="315"/>
            <ac:graphicFrameMk id="3" creationId="{DCBDA781-8E61-EA6A-5FA3-E7F76EC28E80}"/>
          </ac:graphicFrameMkLst>
        </pc:graphicFrameChg>
      </pc:sldChg>
      <pc:sldChg chg="modSp mod">
        <pc:chgData name="Niebuhr, Jess L" userId="6d43354a-fd91-48b7-abb2-342867dbaeee" providerId="ADAL" clId="{77E75261-161A-4910-98EE-870C189A8221}" dt="2023-01-30T19:21:11.106" v="111" actId="1076"/>
        <pc:sldMkLst>
          <pc:docMk/>
          <pc:sldMk cId="2414809625" sldId="348"/>
        </pc:sldMkLst>
        <pc:spChg chg="mod">
          <ac:chgData name="Niebuhr, Jess L" userId="6d43354a-fd91-48b7-abb2-342867dbaeee" providerId="ADAL" clId="{77E75261-161A-4910-98EE-870C189A8221}" dt="2023-01-30T19:21:11.106" v="111" actId="1076"/>
          <ac:spMkLst>
            <pc:docMk/>
            <pc:sldMk cId="2414809625" sldId="348"/>
            <ac:spMk id="3" creationId="{C8FDF51B-B693-8147-C9AB-333009BDB718}"/>
          </ac:spMkLst>
        </pc:spChg>
      </pc:sldChg>
    </pc:docChg>
  </pc:docChgLst>
</pc:chgInfo>
</file>

<file path=ppt/comments/modernComment_139_F0EE8B8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F039FA6-C33E-4298-836F-9A83B1DF4DB3}" authorId="{ACB82126-0D0C-DBBC-3103-94095A5A10EF}" created="2022-11-11T21:00:53.83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042165133" sldId="313"/>
      <ac:spMk id="2" creationId="{A0C2F1BE-5EDF-8F7E-9418-078A44888183}"/>
      <ac:txMk cp="0">
        <ac:context len="1" hash="13"/>
      </ac:txMk>
    </ac:txMkLst>
    <p188:txBody>
      <a:bodyPr/>
      <a:lstStyle/>
      <a:p>
        <a:r>
          <a:rPr lang="en-US"/>
          <a:t>Slides 2 and 3 both describe "What is AtB?" You may choose to keep either or both.  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47360D-5510-4BEE-A1FE-18B6E7E5711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12D1B01-05AA-4217-9AD1-E01D906AE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69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B4D082-D475-4E99-881B-B625E29D4C4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6388D3-D034-44BF-8ABB-6FA828A28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4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Jessica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1C9D5-9EFC-4E27-AB54-E287302AF1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45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2A508A5E-321F-4C3C-918A-BE8926E49D63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06749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04800" y="-76200"/>
            <a:ext cx="0" cy="6934200"/>
          </a:xfrm>
          <a:prstGeom prst="line">
            <a:avLst/>
          </a:prstGeom>
          <a:ln w="5715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Minnesota State logo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82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 descr="30 East 7th Street, Suite 350&#10;St. Paul, MN  55101-7804&#10;&#10;Phone: 651-201-1800&#10;Toll-free: 888-667-2848&#10;&#10;www.mnscu.edu&#10;" title="Text box with Minnesota State address, phone numbers, and website address"/>
          <p:cNvSpPr txBox="1"/>
          <p:nvPr userDrawn="1"/>
        </p:nvSpPr>
        <p:spPr>
          <a:xfrm>
            <a:off x="4004930" y="2713207"/>
            <a:ext cx="41821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0" dirty="0">
                <a:solidFill>
                  <a:srgbClr val="003C66"/>
                </a:solidFill>
              </a:rPr>
              <a:t>30 East 7th Street, Suite 350</a:t>
            </a:r>
          </a:p>
          <a:p>
            <a:pPr lvl="0" algn="ctr"/>
            <a:r>
              <a:rPr lang="en-US" sz="2400" b="0" dirty="0">
                <a:solidFill>
                  <a:srgbClr val="003C66"/>
                </a:solidFill>
              </a:rPr>
              <a:t>St. Paul, MN  55101-7804</a:t>
            </a:r>
          </a:p>
          <a:p>
            <a:pPr lvl="0" algn="ctr"/>
            <a:endParaRPr lang="en-US" sz="2400" b="0" dirty="0">
              <a:solidFill>
                <a:srgbClr val="003C66"/>
              </a:solidFill>
            </a:endParaRPr>
          </a:p>
          <a:p>
            <a:pPr lvl="0" algn="ctr"/>
            <a:r>
              <a:rPr lang="en-US" sz="2400" b="0" dirty="0">
                <a:solidFill>
                  <a:srgbClr val="003C66"/>
                </a:solidFill>
              </a:rPr>
              <a:t>651-201-1800</a:t>
            </a:r>
          </a:p>
          <a:p>
            <a:pPr lvl="0" algn="ctr"/>
            <a:r>
              <a:rPr lang="en-US" sz="2400" b="0" dirty="0">
                <a:solidFill>
                  <a:srgbClr val="003C66"/>
                </a:solidFill>
              </a:rPr>
              <a:t>888-667-2848</a:t>
            </a:r>
          </a:p>
          <a:p>
            <a:pPr lvl="0" algn="ctr"/>
            <a:endParaRPr lang="en-US" sz="2400" b="0" dirty="0">
              <a:solidFill>
                <a:schemeClr val="bg2"/>
              </a:solidFill>
            </a:endParaRPr>
          </a:p>
          <a:p>
            <a:pPr lvl="0" algn="ctr"/>
            <a:r>
              <a:rPr lang="en-US" sz="2000" b="1" baseline="0" dirty="0">
                <a:solidFill>
                  <a:srgbClr val="009F4D"/>
                </a:solidFill>
              </a:rPr>
              <a:t>MinnState.edu</a:t>
            </a:r>
          </a:p>
        </p:txBody>
      </p:sp>
      <p:pic>
        <p:nvPicPr>
          <p:cNvPr id="4" name="Picture 3" descr="Minnesota State logo.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39397"/>
            <a:ext cx="5334000" cy="1795604"/>
          </a:xfrm>
          <a:prstGeom prst="rect">
            <a:avLst/>
          </a:prstGeom>
        </p:spPr>
      </p:pic>
      <p:sp>
        <p:nvSpPr>
          <p:cNvPr id="5" name="TextBox 4" descr="MINNESOTA STATE IS AN AFFIRMATIVE ACTION, EQUAL OPPORTUNITY EMPLOYER AND EDUCATOR.&#10;" title="EEOE Statement"/>
          <p:cNvSpPr txBox="1"/>
          <p:nvPr userDrawn="1"/>
        </p:nvSpPr>
        <p:spPr>
          <a:xfrm>
            <a:off x="0" y="584959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document is available in alternative formats to individuals with disabilities. </a:t>
            </a:r>
            <a:b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request an alternate format, contact Human Resources at 651-201-1664.</a:t>
            </a:r>
          </a:p>
          <a:p>
            <a:pPr algn="ctr" rtl="0"/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Individuals with hearing or speech disabilities may contact us via their preferred Telecommunications Relay Service.</a:t>
            </a:r>
          </a:p>
          <a:p>
            <a:pPr algn="ctr" rtl="0"/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Minnesota State is an affirmative action, equal opportunity employer and educator.</a:t>
            </a:r>
          </a:p>
        </p:txBody>
      </p:sp>
    </p:spTree>
    <p:extLst>
      <p:ext uri="{BB962C8B-B14F-4D97-AF65-F5344CB8AC3E}">
        <p14:creationId xmlns:p14="http://schemas.microsoft.com/office/powerpoint/2010/main" val="235998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oup 6" title="Blue and green decorative border"/>
          <p:cNvGrpSpPr/>
          <p:nvPr userDrawn="1"/>
        </p:nvGrpSpPr>
        <p:grpSpPr>
          <a:xfrm>
            <a:off x="0" y="-76200"/>
            <a:ext cx="304800" cy="6934200"/>
            <a:chOff x="0" y="-76200"/>
            <a:chExt cx="304800" cy="6934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rgbClr val="003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>
              <a:off x="304800" y="-76200"/>
              <a:ext cx="0" cy="6934200"/>
            </a:xfrm>
            <a:prstGeom prst="line">
              <a:avLst/>
            </a:prstGeom>
            <a:ln w="57150">
              <a:solidFill>
                <a:srgbClr val="009F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 userDrawn="1"/>
        </p:nvSpPr>
        <p:spPr>
          <a:xfrm>
            <a:off x="11498580" y="6620947"/>
            <a:ext cx="457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83FE643-7C41-44D2-A7F3-B4EB1EC4DD70}" type="slidenum">
              <a:rPr lang="en-US" sz="700" b="0" smtClean="0">
                <a:solidFill>
                  <a:srgbClr val="003C66"/>
                </a:solidFill>
              </a:rPr>
              <a:t>‹#›</a:t>
            </a:fld>
            <a:endParaRPr lang="en-US" sz="700" b="0" dirty="0">
              <a:solidFill>
                <a:srgbClr val="003C66"/>
              </a:solidFill>
            </a:endParaRPr>
          </a:p>
        </p:txBody>
      </p:sp>
      <p:pic>
        <p:nvPicPr>
          <p:cNvPr id="17" name="Picture 16" title="Minnesota Stat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768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oup 6" title="Blue and green decorative border"/>
          <p:cNvGrpSpPr/>
          <p:nvPr userDrawn="1"/>
        </p:nvGrpSpPr>
        <p:grpSpPr>
          <a:xfrm>
            <a:off x="0" y="-76200"/>
            <a:ext cx="304800" cy="6934200"/>
            <a:chOff x="0" y="-76200"/>
            <a:chExt cx="304800" cy="6934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rgbClr val="003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>
              <a:off x="304800" y="-76200"/>
              <a:ext cx="0" cy="6934200"/>
            </a:xfrm>
            <a:prstGeom prst="line">
              <a:avLst/>
            </a:prstGeom>
            <a:ln w="57150">
              <a:solidFill>
                <a:srgbClr val="009F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 userDrawn="1"/>
        </p:nvSpPr>
        <p:spPr>
          <a:xfrm>
            <a:off x="11498580" y="6620947"/>
            <a:ext cx="457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83FE643-7C41-44D2-A7F3-B4EB1EC4DD70}" type="slidenum">
              <a:rPr lang="en-US" sz="700" b="0" smtClean="0">
                <a:solidFill>
                  <a:srgbClr val="003C66"/>
                </a:solidFill>
              </a:rPr>
              <a:t>‹#›</a:t>
            </a:fld>
            <a:endParaRPr lang="en-US" sz="700" b="0" dirty="0">
              <a:solidFill>
                <a:srgbClr val="003C66"/>
              </a:solidFill>
            </a:endParaRPr>
          </a:p>
        </p:txBody>
      </p:sp>
      <p:pic>
        <p:nvPicPr>
          <p:cNvPr id="17" name="Picture 16" title="Minnesota Stat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900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oup 6" title="Blue and green decorative border"/>
          <p:cNvGrpSpPr/>
          <p:nvPr userDrawn="1"/>
        </p:nvGrpSpPr>
        <p:grpSpPr>
          <a:xfrm>
            <a:off x="0" y="-76200"/>
            <a:ext cx="304800" cy="6934200"/>
            <a:chOff x="0" y="-76200"/>
            <a:chExt cx="304800" cy="6934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rgbClr val="003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>
              <a:off x="304800" y="-76200"/>
              <a:ext cx="0" cy="6934200"/>
            </a:xfrm>
            <a:prstGeom prst="line">
              <a:avLst/>
            </a:prstGeom>
            <a:ln w="57150">
              <a:solidFill>
                <a:srgbClr val="009F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 userDrawn="1"/>
        </p:nvSpPr>
        <p:spPr>
          <a:xfrm>
            <a:off x="11498580" y="6620947"/>
            <a:ext cx="457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83FE643-7C41-44D2-A7F3-B4EB1EC4DD70}" type="slidenum">
              <a:rPr lang="en-US" sz="700" b="1" smtClean="0">
                <a:solidFill>
                  <a:schemeClr val="tx1"/>
                </a:solidFill>
              </a:rPr>
              <a:t>‹#›</a:t>
            </a:fld>
            <a:endParaRPr lang="en-US" sz="700" b="1" dirty="0">
              <a:solidFill>
                <a:schemeClr val="tx1"/>
              </a:solidFill>
            </a:endParaRPr>
          </a:p>
        </p:txBody>
      </p:sp>
      <p:pic>
        <p:nvPicPr>
          <p:cNvPr id="17" name="Picture 16" title="Minnesota Stat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623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8" name="Group 7" title="Blue and green decorative border"/>
          <p:cNvGrpSpPr/>
          <p:nvPr userDrawn="1"/>
        </p:nvGrpSpPr>
        <p:grpSpPr>
          <a:xfrm>
            <a:off x="0" y="-76200"/>
            <a:ext cx="304800" cy="6934200"/>
            <a:chOff x="0" y="-76200"/>
            <a:chExt cx="304800" cy="6934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rgbClr val="003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 userDrawn="1"/>
          </p:nvCxnSpPr>
          <p:spPr>
            <a:xfrm>
              <a:off x="304800" y="-76200"/>
              <a:ext cx="0" cy="6934200"/>
            </a:xfrm>
            <a:prstGeom prst="line">
              <a:avLst/>
            </a:prstGeom>
            <a:ln w="57150">
              <a:solidFill>
                <a:srgbClr val="009F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 userDrawn="1"/>
        </p:nvSpPr>
        <p:spPr>
          <a:xfrm>
            <a:off x="11498580" y="6620947"/>
            <a:ext cx="457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83FE643-7C41-44D2-A7F3-B4EB1EC4DD70}" type="slidenum">
              <a:rPr lang="en-US" sz="700" b="1" smtClean="0">
                <a:solidFill>
                  <a:schemeClr val="tx1"/>
                </a:solidFill>
              </a:rPr>
              <a:t>‹#›</a:t>
            </a:fld>
            <a:endParaRPr lang="en-US" sz="700" b="1" dirty="0">
              <a:solidFill>
                <a:schemeClr val="tx1"/>
              </a:solidFill>
            </a:endParaRPr>
          </a:p>
        </p:txBody>
      </p:sp>
      <p:pic>
        <p:nvPicPr>
          <p:cNvPr id="18" name="Picture 17" title="Minnesota Stat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69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 title="Blue and green decorative border"/>
          <p:cNvGrpSpPr/>
          <p:nvPr userDrawn="1"/>
        </p:nvGrpSpPr>
        <p:grpSpPr>
          <a:xfrm>
            <a:off x="0" y="-76200"/>
            <a:ext cx="304800" cy="6934200"/>
            <a:chOff x="0" y="-76200"/>
            <a:chExt cx="304800" cy="6934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rgbClr val="003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 userDrawn="1"/>
          </p:nvCxnSpPr>
          <p:spPr>
            <a:xfrm>
              <a:off x="304800" y="-76200"/>
              <a:ext cx="0" cy="6934200"/>
            </a:xfrm>
            <a:prstGeom prst="line">
              <a:avLst/>
            </a:prstGeom>
            <a:ln w="57150">
              <a:solidFill>
                <a:srgbClr val="009F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 userDrawn="1"/>
        </p:nvSpPr>
        <p:spPr>
          <a:xfrm>
            <a:off x="11498580" y="6620947"/>
            <a:ext cx="457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83FE643-7C41-44D2-A7F3-B4EB1EC4DD70}" type="slidenum">
              <a:rPr lang="en-US" sz="700" b="1" smtClean="0">
                <a:solidFill>
                  <a:schemeClr val="tx1"/>
                </a:solidFill>
              </a:rPr>
              <a:t>‹#›</a:t>
            </a:fld>
            <a:endParaRPr lang="en-US" sz="700" b="1" dirty="0">
              <a:solidFill>
                <a:schemeClr val="tx1"/>
              </a:solidFill>
            </a:endParaRPr>
          </a:p>
        </p:txBody>
      </p:sp>
      <p:pic>
        <p:nvPicPr>
          <p:cNvPr id="20" name="Picture 19" title="Minnesota Stat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895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6" name="Group 5" title="Blue and green decorative border"/>
          <p:cNvGrpSpPr/>
          <p:nvPr userDrawn="1"/>
        </p:nvGrpSpPr>
        <p:grpSpPr>
          <a:xfrm>
            <a:off x="0" y="-76200"/>
            <a:ext cx="304800" cy="6934200"/>
            <a:chOff x="0" y="-76200"/>
            <a:chExt cx="304800" cy="6934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rgbClr val="003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 userDrawn="1"/>
          </p:nvCxnSpPr>
          <p:spPr>
            <a:xfrm>
              <a:off x="304800" y="-76200"/>
              <a:ext cx="0" cy="6934200"/>
            </a:xfrm>
            <a:prstGeom prst="line">
              <a:avLst/>
            </a:prstGeom>
            <a:ln w="57150">
              <a:solidFill>
                <a:srgbClr val="009F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 userDrawn="1"/>
        </p:nvSpPr>
        <p:spPr>
          <a:xfrm>
            <a:off x="11498580" y="6620947"/>
            <a:ext cx="457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83FE643-7C41-44D2-A7F3-B4EB1EC4DD70}" type="slidenum">
              <a:rPr lang="en-US" sz="700" b="1" smtClean="0">
                <a:solidFill>
                  <a:schemeClr val="tx1"/>
                </a:solidFill>
              </a:rPr>
              <a:t>‹#›</a:t>
            </a:fld>
            <a:endParaRPr lang="en-US" sz="700" b="1" dirty="0">
              <a:solidFill>
                <a:schemeClr val="tx1"/>
              </a:solidFill>
            </a:endParaRPr>
          </a:p>
        </p:txBody>
      </p:sp>
      <p:pic>
        <p:nvPicPr>
          <p:cNvPr id="16" name="Picture 15" title="Minnesota Stat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848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Blue and green decorative border"/>
          <p:cNvGrpSpPr/>
          <p:nvPr userDrawn="1"/>
        </p:nvGrpSpPr>
        <p:grpSpPr>
          <a:xfrm>
            <a:off x="0" y="-76200"/>
            <a:ext cx="304800" cy="6934200"/>
            <a:chOff x="0" y="-76200"/>
            <a:chExt cx="304800" cy="6934200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rgbClr val="003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304800" y="-76200"/>
              <a:ext cx="0" cy="6934200"/>
            </a:xfrm>
            <a:prstGeom prst="line">
              <a:avLst/>
            </a:prstGeom>
            <a:ln w="57150">
              <a:solidFill>
                <a:srgbClr val="009F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431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oup 7" title="Blue and green decorative border"/>
          <p:cNvGrpSpPr/>
          <p:nvPr userDrawn="1"/>
        </p:nvGrpSpPr>
        <p:grpSpPr>
          <a:xfrm>
            <a:off x="0" y="-76200"/>
            <a:ext cx="304800" cy="6934200"/>
            <a:chOff x="0" y="-76200"/>
            <a:chExt cx="304800" cy="6934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rgbClr val="003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 userDrawn="1"/>
          </p:nvCxnSpPr>
          <p:spPr>
            <a:xfrm>
              <a:off x="304800" y="-76200"/>
              <a:ext cx="0" cy="6934200"/>
            </a:xfrm>
            <a:prstGeom prst="line">
              <a:avLst/>
            </a:prstGeom>
            <a:ln w="57150">
              <a:solidFill>
                <a:srgbClr val="009F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 userDrawn="1"/>
        </p:nvSpPr>
        <p:spPr>
          <a:xfrm>
            <a:off x="11498580" y="6620947"/>
            <a:ext cx="457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83FE643-7C41-44D2-A7F3-B4EB1EC4DD70}" type="slidenum">
              <a:rPr lang="en-US" sz="700" b="1" smtClean="0">
                <a:solidFill>
                  <a:srgbClr val="003C66"/>
                </a:solidFill>
              </a:rPr>
              <a:t>‹#›</a:t>
            </a:fld>
            <a:endParaRPr lang="en-US" sz="700" b="1" dirty="0">
              <a:solidFill>
                <a:srgbClr val="003C66"/>
              </a:solidFill>
            </a:endParaRPr>
          </a:p>
        </p:txBody>
      </p:sp>
      <p:pic>
        <p:nvPicPr>
          <p:cNvPr id="18" name="Picture 17" title="Minnesota Stat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757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oup 7" title="Blue and green decorative border"/>
          <p:cNvGrpSpPr/>
          <p:nvPr userDrawn="1"/>
        </p:nvGrpSpPr>
        <p:grpSpPr>
          <a:xfrm>
            <a:off x="0" y="-76200"/>
            <a:ext cx="304800" cy="6934200"/>
            <a:chOff x="0" y="-76200"/>
            <a:chExt cx="304800" cy="6934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rgbClr val="003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 userDrawn="1"/>
          </p:nvCxnSpPr>
          <p:spPr>
            <a:xfrm>
              <a:off x="304800" y="-76200"/>
              <a:ext cx="0" cy="6934200"/>
            </a:xfrm>
            <a:prstGeom prst="line">
              <a:avLst/>
            </a:prstGeom>
            <a:ln w="57150">
              <a:solidFill>
                <a:srgbClr val="009F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 userDrawn="1"/>
        </p:nvSpPr>
        <p:spPr>
          <a:xfrm>
            <a:off x="11498580" y="6620947"/>
            <a:ext cx="457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83FE643-7C41-44D2-A7F3-B4EB1EC4DD70}" type="slidenum">
              <a:rPr lang="en-US" sz="700" b="1" smtClean="0">
                <a:solidFill>
                  <a:schemeClr val="tx1"/>
                </a:solidFill>
              </a:rPr>
              <a:t>‹#›</a:t>
            </a:fld>
            <a:endParaRPr lang="en-US" sz="700" b="1" dirty="0">
              <a:solidFill>
                <a:schemeClr val="tx1"/>
              </a:solidFill>
            </a:endParaRPr>
          </a:p>
        </p:txBody>
      </p:sp>
      <p:pic>
        <p:nvPicPr>
          <p:cNvPr id="18" name="Picture 17" title="Minnesota Stat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41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04800" y="-76200"/>
            <a:ext cx="0" cy="6934200"/>
          </a:xfrm>
          <a:prstGeom prst="line">
            <a:avLst/>
          </a:prstGeom>
          <a:ln w="5715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Minnesota State logo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98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title="Minnesota State logo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36298" r="5000"/>
          <a:stretch/>
        </p:blipFill>
        <p:spPr>
          <a:xfrm>
            <a:off x="457199" y="539279"/>
            <a:ext cx="11284831" cy="2934056"/>
          </a:xfrm>
          <a:prstGeom prst="rect">
            <a:avLst/>
          </a:prstGeom>
        </p:spPr>
      </p:pic>
      <p:pic>
        <p:nvPicPr>
          <p:cNvPr id="4" name="Picture 3" title="Blue lin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817" y="3749171"/>
            <a:ext cx="12673413" cy="160530"/>
          </a:xfrm>
          <a:prstGeom prst="rect">
            <a:avLst/>
          </a:prstGeom>
        </p:spPr>
      </p:pic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290133" y="3124200"/>
            <a:ext cx="26670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0">
                <a:solidFill>
                  <a:srgbClr val="003C66"/>
                </a:solidFill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604333" y="3468688"/>
            <a:ext cx="3352800" cy="417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600" b="0">
                <a:solidFill>
                  <a:srgbClr val="003C66"/>
                </a:solidFill>
              </a:defRPr>
            </a:lvl1pPr>
          </a:lstStyle>
          <a:p>
            <a:pPr lvl="0"/>
            <a:r>
              <a:rPr lang="en-US" dirty="0"/>
              <a:t>Click to edit DEPARMENT NAME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255519" y="5105400"/>
            <a:ext cx="2667000" cy="533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8" name="Text Placeholder 4" title="Text Box with MINNESOTA STATE typed in gray"/>
          <p:cNvSpPr>
            <a:spLocks noGrp="1"/>
          </p:cNvSpPr>
          <p:nvPr>
            <p:ph type="body" sz="quarter" idx="14"/>
          </p:nvPr>
        </p:nvSpPr>
        <p:spPr>
          <a:xfrm>
            <a:off x="1255519" y="5715000"/>
            <a:ext cx="28194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55519" y="3779839"/>
            <a:ext cx="9701614" cy="1325563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608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 descr="30 East 7th Street, Suite 350&#10;St. Paul, MN  55101-7804&#10;&#10;Phone: 651-201-1800&#10;Toll-free: 888-667-2848&#10;&#10;www.mnscu.edu&#10;" title="Text box with Minnesota State address, phone numbers, and website address"/>
          <p:cNvSpPr txBox="1"/>
          <p:nvPr userDrawn="1"/>
        </p:nvSpPr>
        <p:spPr>
          <a:xfrm>
            <a:off x="4004930" y="2713207"/>
            <a:ext cx="41821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0" dirty="0">
                <a:solidFill>
                  <a:srgbClr val="003C66"/>
                </a:solidFill>
              </a:rPr>
              <a:t>30 East 7th Street, Suite 350</a:t>
            </a:r>
          </a:p>
          <a:p>
            <a:pPr lvl="0" algn="ctr"/>
            <a:r>
              <a:rPr lang="en-US" sz="2400" b="0" dirty="0">
                <a:solidFill>
                  <a:srgbClr val="003C66"/>
                </a:solidFill>
              </a:rPr>
              <a:t>St. Paul, MN  55101-7804</a:t>
            </a:r>
          </a:p>
          <a:p>
            <a:pPr lvl="0" algn="ctr"/>
            <a:endParaRPr lang="en-US" sz="2400" b="0" dirty="0">
              <a:solidFill>
                <a:srgbClr val="003C66"/>
              </a:solidFill>
            </a:endParaRPr>
          </a:p>
          <a:p>
            <a:pPr lvl="0" algn="ctr"/>
            <a:r>
              <a:rPr lang="en-US" sz="2400" b="0" dirty="0">
                <a:solidFill>
                  <a:srgbClr val="003C66"/>
                </a:solidFill>
              </a:rPr>
              <a:t>651-201-1800</a:t>
            </a:r>
          </a:p>
          <a:p>
            <a:pPr lvl="0" algn="ctr"/>
            <a:r>
              <a:rPr lang="en-US" sz="2400" b="0" dirty="0">
                <a:solidFill>
                  <a:srgbClr val="003C66"/>
                </a:solidFill>
              </a:rPr>
              <a:t>888-667-2848</a:t>
            </a:r>
          </a:p>
          <a:p>
            <a:pPr lvl="0" algn="ctr"/>
            <a:endParaRPr lang="en-US" sz="2400" b="0" dirty="0">
              <a:solidFill>
                <a:schemeClr val="bg2"/>
              </a:solidFill>
            </a:endParaRPr>
          </a:p>
          <a:p>
            <a:pPr lvl="0" algn="ctr"/>
            <a:r>
              <a:rPr lang="en-US" sz="2000" b="0" baseline="0" dirty="0" err="1">
                <a:solidFill>
                  <a:srgbClr val="009F4D"/>
                </a:solidFill>
              </a:rPr>
              <a:t>www.MinnState.edu</a:t>
            </a:r>
            <a:endParaRPr lang="en-US" sz="2000" b="0" baseline="0" dirty="0">
              <a:solidFill>
                <a:srgbClr val="009F4D"/>
              </a:solidFill>
            </a:endParaRPr>
          </a:p>
        </p:txBody>
      </p:sp>
      <p:pic>
        <p:nvPicPr>
          <p:cNvPr id="4" name="Picture 3" title="Minnesota State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39397"/>
            <a:ext cx="5334000" cy="1795604"/>
          </a:xfrm>
          <a:prstGeom prst="rect">
            <a:avLst/>
          </a:prstGeom>
        </p:spPr>
      </p:pic>
      <p:sp>
        <p:nvSpPr>
          <p:cNvPr id="5" name="TextBox 4" descr="MINNESOTA STATE IS AN AFFIRMATIVE ACTION, EQUAL OPPORTUNITY EMPLOYER AND EDUCATOR.&#10;" title="EEOE Statement"/>
          <p:cNvSpPr txBox="1"/>
          <p:nvPr userDrawn="1"/>
        </p:nvSpPr>
        <p:spPr>
          <a:xfrm>
            <a:off x="0" y="584959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document is available in alternative formats to individuals with disabilities. </a:t>
            </a:r>
            <a:b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request an alternate format, contact Human Resources at 651-201-1664.</a:t>
            </a:r>
          </a:p>
          <a:p>
            <a:pPr algn="ctr" rtl="0"/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Individuals with hearing or speech disabilities may contact us via their preferred Telecommunications Relay Service.</a:t>
            </a:r>
          </a:p>
          <a:p>
            <a:pPr algn="ctr" rtl="0"/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Minnesota State is an affirmative action, equal opportunity employer and educator.</a:t>
            </a:r>
          </a:p>
        </p:txBody>
      </p:sp>
    </p:spTree>
    <p:extLst>
      <p:ext uri="{BB962C8B-B14F-4D97-AF65-F5344CB8AC3E}">
        <p14:creationId xmlns:p14="http://schemas.microsoft.com/office/powerpoint/2010/main" val="28728703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04800" y="-76200"/>
            <a:ext cx="0" cy="6934200"/>
          </a:xfrm>
          <a:prstGeom prst="line">
            <a:avLst/>
          </a:prstGeom>
          <a:ln w="5715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Minnesota State logo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3248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04800" y="-76200"/>
            <a:ext cx="0" cy="6934200"/>
          </a:xfrm>
          <a:prstGeom prst="line">
            <a:avLst/>
          </a:prstGeom>
          <a:ln w="5715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Minnesota State logo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9326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04800" y="-76200"/>
            <a:ext cx="0" cy="6934200"/>
          </a:xfrm>
          <a:prstGeom prst="line">
            <a:avLst/>
          </a:prstGeom>
          <a:ln w="5715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Minnesota State logo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6455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04800" y="-76200"/>
            <a:ext cx="0" cy="6934200"/>
          </a:xfrm>
          <a:prstGeom prst="line">
            <a:avLst/>
          </a:prstGeom>
          <a:ln w="5715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Minnesota State logo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338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04800" y="-76200"/>
            <a:ext cx="0" cy="6934200"/>
          </a:xfrm>
          <a:prstGeom prst="line">
            <a:avLst/>
          </a:prstGeom>
          <a:ln w="5715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Minnesota State logo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7890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04800" y="-76200"/>
            <a:ext cx="0" cy="6934200"/>
          </a:xfrm>
          <a:prstGeom prst="line">
            <a:avLst/>
          </a:prstGeom>
          <a:ln w="5715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Minnesota State logo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372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04800" y="-76200"/>
            <a:ext cx="0" cy="6934200"/>
          </a:xfrm>
          <a:prstGeom prst="line">
            <a:avLst/>
          </a:prstGeom>
          <a:ln w="5715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39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04800" y="-76200"/>
            <a:ext cx="0" cy="6934200"/>
          </a:xfrm>
          <a:prstGeom prst="line">
            <a:avLst/>
          </a:prstGeom>
          <a:ln w="5715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Minnesota State logo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51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04800" y="-76200"/>
            <a:ext cx="0" cy="6934200"/>
          </a:xfrm>
          <a:prstGeom prst="line">
            <a:avLst/>
          </a:prstGeom>
          <a:ln w="5715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Minnesota State logo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5276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04800" y="-76200"/>
            <a:ext cx="0" cy="6934200"/>
          </a:xfrm>
          <a:prstGeom prst="line">
            <a:avLst/>
          </a:prstGeom>
          <a:ln w="5715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Minnesota State logo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9378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innesota State logo.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36298" r="5000"/>
          <a:stretch/>
        </p:blipFill>
        <p:spPr>
          <a:xfrm>
            <a:off x="457199" y="539279"/>
            <a:ext cx="11284831" cy="2934056"/>
          </a:xfrm>
          <a:prstGeom prst="rect">
            <a:avLst/>
          </a:prstGeom>
        </p:spPr>
      </p:pic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817" y="3749171"/>
            <a:ext cx="12673413" cy="160530"/>
          </a:xfrm>
          <a:prstGeom prst="rect">
            <a:avLst/>
          </a:prstGeom>
        </p:spPr>
      </p:pic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290133" y="3124200"/>
            <a:ext cx="26670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0">
                <a:solidFill>
                  <a:srgbClr val="003C66"/>
                </a:solidFill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604333" y="3468688"/>
            <a:ext cx="3352800" cy="417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600" b="0">
                <a:solidFill>
                  <a:srgbClr val="003C66"/>
                </a:solidFill>
              </a:defRPr>
            </a:lvl1pPr>
          </a:lstStyle>
          <a:p>
            <a:pPr lvl="0"/>
            <a:r>
              <a:rPr lang="en-US" dirty="0"/>
              <a:t>Click to edit DEPARMENT NAME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255519" y="5105400"/>
            <a:ext cx="2667000" cy="533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8" name="Text Placeholder 4" title="Text Box with MINNESOTA STATE typed in gray"/>
          <p:cNvSpPr>
            <a:spLocks noGrp="1"/>
          </p:cNvSpPr>
          <p:nvPr>
            <p:ph type="body" sz="quarter" idx="14"/>
          </p:nvPr>
        </p:nvSpPr>
        <p:spPr>
          <a:xfrm>
            <a:off x="1255519" y="5715000"/>
            <a:ext cx="28194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55519" y="3779839"/>
            <a:ext cx="9701614" cy="1325563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251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 descr="30 East 7th Street, Suite 350&#10;St. Paul, MN  55101-7804&#10;&#10;Phone: 651-201-1800&#10;Toll-free: 888-667-2848&#10;&#10;www.mnscu.edu&#10;" title="Text box with Minnesota State address, phone numbers, and website address"/>
          <p:cNvSpPr txBox="1"/>
          <p:nvPr userDrawn="1"/>
        </p:nvSpPr>
        <p:spPr>
          <a:xfrm>
            <a:off x="4004930" y="2713207"/>
            <a:ext cx="41821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0" dirty="0">
                <a:solidFill>
                  <a:srgbClr val="003C66"/>
                </a:solidFill>
              </a:rPr>
              <a:t>30 East 7th Street, Suite 350</a:t>
            </a:r>
          </a:p>
          <a:p>
            <a:pPr lvl="0" algn="ctr"/>
            <a:r>
              <a:rPr lang="en-US" sz="2400" b="0" dirty="0">
                <a:solidFill>
                  <a:srgbClr val="003C66"/>
                </a:solidFill>
              </a:rPr>
              <a:t>St. Paul, MN  55101-7804</a:t>
            </a:r>
          </a:p>
          <a:p>
            <a:pPr lvl="0" algn="ctr"/>
            <a:endParaRPr lang="en-US" sz="2400" b="0" dirty="0">
              <a:solidFill>
                <a:srgbClr val="003C66"/>
              </a:solidFill>
            </a:endParaRPr>
          </a:p>
          <a:p>
            <a:pPr lvl="0" algn="ctr"/>
            <a:r>
              <a:rPr lang="en-US" sz="2400" b="0" dirty="0">
                <a:solidFill>
                  <a:srgbClr val="003C66"/>
                </a:solidFill>
              </a:rPr>
              <a:t>651-201-1800</a:t>
            </a:r>
          </a:p>
          <a:p>
            <a:pPr lvl="0" algn="ctr"/>
            <a:r>
              <a:rPr lang="en-US" sz="2400" b="0" dirty="0">
                <a:solidFill>
                  <a:srgbClr val="003C66"/>
                </a:solidFill>
              </a:rPr>
              <a:t>888-667-2848</a:t>
            </a:r>
          </a:p>
          <a:p>
            <a:pPr lvl="0" algn="ctr"/>
            <a:endParaRPr lang="en-US" sz="2400" b="0" dirty="0">
              <a:solidFill>
                <a:schemeClr val="bg2"/>
              </a:solidFill>
            </a:endParaRPr>
          </a:p>
          <a:p>
            <a:pPr lvl="0" algn="ctr"/>
            <a:r>
              <a:rPr lang="en-US" sz="2000" b="1" baseline="0" dirty="0">
                <a:solidFill>
                  <a:srgbClr val="009F4D"/>
                </a:solidFill>
              </a:rPr>
              <a:t>MinnState.edu</a:t>
            </a:r>
          </a:p>
        </p:txBody>
      </p:sp>
      <p:pic>
        <p:nvPicPr>
          <p:cNvPr id="4" name="Picture 3" descr="Minnesota State logo.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39397"/>
            <a:ext cx="5334000" cy="1795604"/>
          </a:xfrm>
          <a:prstGeom prst="rect">
            <a:avLst/>
          </a:prstGeom>
        </p:spPr>
      </p:pic>
      <p:sp>
        <p:nvSpPr>
          <p:cNvPr id="5" name="TextBox 4" descr="MINNESOTA STATE IS AN AFFIRMATIVE ACTION, EQUAL OPPORTUNITY EMPLOYER AND EDUCATOR.&#10;" title="EEOE Statement"/>
          <p:cNvSpPr txBox="1"/>
          <p:nvPr userDrawn="1"/>
        </p:nvSpPr>
        <p:spPr>
          <a:xfrm>
            <a:off x="0" y="584959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document is available in alternative formats to individuals with disabilities. </a:t>
            </a:r>
            <a:b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request an alternate format, contact Human Resources at 651-201-1664.</a:t>
            </a:r>
          </a:p>
          <a:p>
            <a:pPr algn="ctr" rtl="0"/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Individuals with hearing or speech disabilities may contact us via their preferred Telecommunications Relay Service.</a:t>
            </a:r>
          </a:p>
          <a:p>
            <a:pPr algn="ctr" rtl="0"/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Minnesota State is an affirmative action, equal opportunity employer and educator.</a:t>
            </a:r>
          </a:p>
        </p:txBody>
      </p:sp>
    </p:spTree>
    <p:extLst>
      <p:ext uri="{BB962C8B-B14F-4D97-AF65-F5344CB8AC3E}">
        <p14:creationId xmlns:p14="http://schemas.microsoft.com/office/powerpoint/2010/main" val="168146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04800" y="-76200"/>
            <a:ext cx="0" cy="6934200"/>
          </a:xfrm>
          <a:prstGeom prst="line">
            <a:avLst/>
          </a:prstGeom>
          <a:ln w="5715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Minnesota State logo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6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04800" y="-76200"/>
            <a:ext cx="0" cy="6934200"/>
          </a:xfrm>
          <a:prstGeom prst="line">
            <a:avLst/>
          </a:prstGeom>
          <a:ln w="5715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Minnesota State logo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95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04800" y="-76200"/>
            <a:ext cx="0" cy="6934200"/>
          </a:xfrm>
          <a:prstGeom prst="line">
            <a:avLst/>
          </a:prstGeom>
          <a:ln w="5715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Minnesota State logo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1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04800" y="-76200"/>
            <a:ext cx="0" cy="6934200"/>
          </a:xfrm>
          <a:prstGeom prst="line">
            <a:avLst/>
          </a:prstGeom>
          <a:ln w="5715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77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04800" y="-76200"/>
            <a:ext cx="0" cy="6934200"/>
          </a:xfrm>
          <a:prstGeom prst="line">
            <a:avLst/>
          </a:prstGeom>
          <a:ln w="5715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Minnesota State logo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47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04800" y="-76200"/>
            <a:ext cx="0" cy="6934200"/>
          </a:xfrm>
          <a:prstGeom prst="line">
            <a:avLst/>
          </a:prstGeom>
          <a:ln w="5715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Minnesota State logo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80" y="6272213"/>
            <a:ext cx="1188720" cy="4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24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8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81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6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u/0/folders/1nP5mWR9hVf5rcQ4RH48MpwEUJM5q9F63" TargetMode="External"/><Relationship Id="rId2" Type="http://schemas.openxmlformats.org/officeDocument/2006/relationships/hyperlink" Target="https://minnstate.zoom.us/rec/share/FVQa_6ywzue4a1WVSTfySUt1djf_BRcckf4K1f3iWCe21VMTszb8aqa6zdaoFX1D.YMyKzqKawXWDgg65" TargetMode="External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nscu.sharepoint.com/:b:/r/teams/SO-AbilitytoBenefit-StatePlanTeam-Team/Shared%20Documents/Sample%20College/ATB%20Campus%20Program%20Management%20Resources/AtB_Roles%20and%20Responsibilities.pdf?csf=1&amp;web=1&amp;e=stwN0f" TargetMode="External"/><Relationship Id="rId2" Type="http://schemas.openxmlformats.org/officeDocument/2006/relationships/hyperlink" Target="https://mnscu.sharepoint.com/:b:/r/teams/SO-AbilitytoBenefit-StatePlanTeam-Team/Shared%20Documents/Sample%20College/ATB%20State%20Process%20Student%20Engagement%20Resources/AtB_Student%20Agreement.pdf?csf=1&amp;web=1&amp;e=gBA3bs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innstate.zoom.us/meeting/register/tJMlduurqz8vE9HpE2jmZp0rgSU0e_5NvhJb" TargetMode="Externa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ess.niebuhr@minnstate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Julie.dincau@state.mn.edu" TargetMode="External"/><Relationship Id="rId4" Type="http://schemas.openxmlformats.org/officeDocument/2006/relationships/hyperlink" Target="mailto:brad.hasskamp@state.mn.edu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nscu.sharepoint.com/:b:/r/teams/SO-AbilitytoBenefit-StatePlanTeam-Team/Shared%20Documents/AtB%20Reference%20Documents/FAQ%20Docs/DRAFT%20AtB%20Student%20FAQ%20(v1)_8.17.22.pdf?csf=1&amp;web=1&amp;e=RJfg9A" TargetMode="Externa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GGDIC7gIO2n-xJtO3tOldYLSQpvBvbeO/view" TargetMode="External"/><Relationship Id="rId2" Type="http://schemas.openxmlformats.org/officeDocument/2006/relationships/hyperlink" Target="https://www.minnstate.edu/careerexploration/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mn.gov/deed/data/data-tools/col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WDymFlnljpXXGzjtaH0I7BSU5kGv7Wsk/view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39_F0EE8B8D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nscu.sharepoint.com/:b:/r/teams/SO-AbilitytoBenefit-StatePlanTeam-Team/Shared%20Documents/General/Minnesota%20State%20Plan%20(submitted%202-28-22)/Minnesota%20State%20Ability%20to%20Benefit%20State-Defined%20Process%20Plan_2.24.22%20(1)%20(1).pdf?csf=1&amp;web=1&amp;e=Dpdzz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innstate.zoom.us/rec/share/Yet2rU0NGQvU2NewxZXUghYlZuB858BqUW7o--50B3sOSeJ_lfszruJNSkq_bEew.46sNr943wkNz20K7" TargetMode="External"/><Relationship Id="rId2" Type="http://schemas.openxmlformats.org/officeDocument/2006/relationships/hyperlink" Target="https://minnstate.zoom.us/rec/share/HMkbn5k83GGFCbDa7kaUMCe3kmKku7EeZBPenc3vl8MQ6A9ierOeuZXSkHiubQ.fkvRdnUUFVQyiu7O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minnstate.zoom.us/meeting/register/tJMlduurqz8vE9HpE2jmZp0rgSU0e_5NvhJb" TargetMode="External"/><Relationship Id="rId5" Type="http://schemas.openxmlformats.org/officeDocument/2006/relationships/hyperlink" Target="https://minnstate.zoom.us/rec/share/FVQa_6ywzue4a1WVSTfySUt1djf_BRcckf4K1f3iWCe21VMTszb8aqa6zdaoFX1D.YMyKzqKawXWDgg65" TargetMode="External"/><Relationship Id="rId4" Type="http://schemas.openxmlformats.org/officeDocument/2006/relationships/hyperlink" Target="https://minnstate.zoom.us/rec/share/6oN1V3dFgg1suypaWr0pl8cU-4MwKk4vr7S9DM-ec3bZ0mthNHT-GyZKxiJDZ-9R.AusT2jlsyGmB1GKc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nscu.sharepoint.com/:f:/r/teams/SO-AbilitytoBenefit-StatePlanTeam-Team/Shared%20Documents/Sample%20College?csf=1&amp;web=1&amp;e=cLeLIa" TargetMode="External"/><Relationship Id="rId2" Type="http://schemas.openxmlformats.org/officeDocument/2006/relationships/hyperlink" Target="https://mnscu.sharepoint.com/:w:/r/teams/SO-AbilitytoBenefit-StatePlanTeam-Team/Shared%20Documents/General/User%20Information/Campuses/State%20Process%20Resources/ATB%20Campus%20Program%20Management%20Resources/Draft%20ATB%20intra%20agency.docx?d=w029a135e43bf457b925f29886aae1662&amp;csf=1&amp;web=1&amp;e=MbZyDP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mnscu.sharepoint.com/:b:/r/teams/SO-AbilitytoBenefit-StatePlanTeam-Team/Shared%20Documents/Sample%20College/ATB%20State%20Process%20Student%20Engagement%20Resources/AtB_Student%20Readiness%20Checklist.pdf?csf=1&amp;web=1&amp;e=qWI01x" TargetMode="External"/><Relationship Id="rId5" Type="http://schemas.openxmlformats.org/officeDocument/2006/relationships/hyperlink" Target="https://mnscu.sharepoint.com/:w:/r/teams/SO-AbilitytoBenefit-StatePlanTeam-Team/Shared%20Documents/Sample%20College/ATB%20Campus%20Program%20Management%20Resources/AtB_Partnership%20Checklist.docx?d=w64bfe2296b344a548588480726a8ed6e&amp;csf=1&amp;web=1&amp;e=qpALnQ" TargetMode="External"/><Relationship Id="rId4" Type="http://schemas.openxmlformats.org/officeDocument/2006/relationships/hyperlink" Target="mailto:James.Verhoye@minnstat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Jan 30, 2023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6916" y="3377017"/>
            <a:ext cx="5000217" cy="311151"/>
          </a:xfrm>
        </p:spPr>
        <p:txBody>
          <a:bodyPr/>
          <a:lstStyle/>
          <a:p>
            <a:r>
              <a:rPr lang="en-US" dirty="0"/>
              <a:t>Workforce Development | Strategic Partnerships and ABE</a:t>
            </a:r>
          </a:p>
          <a:p>
            <a:r>
              <a:rPr lang="en-US" dirty="0"/>
              <a:t>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1255518" y="4749553"/>
            <a:ext cx="8705227" cy="62254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3C66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Monitoring and Compliance</a:t>
            </a:r>
          </a:p>
          <a:p>
            <a:r>
              <a:rPr lang="en-US" sz="1400" dirty="0">
                <a:solidFill>
                  <a:srgbClr val="003C66"/>
                </a:solidFill>
                <a:latin typeface="Calibri" panose="020F0502020204030204"/>
                <a:ea typeface="+mj-ea"/>
                <a:cs typeface="+mj-cs"/>
              </a:rPr>
              <a:t>View Recording: </a:t>
            </a:r>
            <a:r>
              <a:rPr lang="en-US" sz="1400" dirty="0">
                <a:solidFill>
                  <a:srgbClr val="003C66"/>
                </a:solidFill>
                <a:latin typeface="Calibri" panose="020F0502020204030204"/>
                <a:ea typeface="+mj-ea"/>
                <a:cs typeface="+mj-cs"/>
                <a:hlinkClick r:id="rId2"/>
              </a:rPr>
              <a:t>https://minnstate.zoom.us/rec/share/FVQa_6ywzue4a1WVSTfySUt1djf_BRcckf4K1f3iWCe21VMTszb8aqa6zdaoFX1D.YMyKzqKawXWDgg65</a:t>
            </a:r>
            <a:r>
              <a:rPr lang="en-US" sz="1400" dirty="0">
                <a:solidFill>
                  <a:srgbClr val="003C66"/>
                </a:solidFill>
                <a:latin typeface="Calibri" panose="020F0502020204030204"/>
                <a:ea typeface="+mj-ea"/>
                <a:cs typeface="+mj-cs"/>
              </a:rPr>
              <a:t> </a:t>
            </a:r>
          </a:p>
          <a:p>
            <a:r>
              <a:rPr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3C66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Links imbedded throughout will work for Minnesota State.  ABE see </a:t>
            </a:r>
            <a:r>
              <a:rPr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3C66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  <a:hlinkClick r:id="rId3"/>
              </a:rPr>
              <a:t>https://drive.google.com/drive/u/0/folders/1nP5mWR9hVf5rcQ4RH48MpwEUJM5q9F63</a:t>
            </a:r>
            <a:r>
              <a:rPr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3C66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 </a:t>
            </a:r>
            <a:endParaRPr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j-ea"/>
              <a:cs typeface="Calibri" panose="020F0502020204030204"/>
            </a:endParaRPr>
          </a:p>
          <a:p>
            <a:endParaRPr lang="en-US" sz="3200" dirty="0">
              <a:solidFill>
                <a:srgbClr val="003C66"/>
              </a:solidFill>
              <a:cs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5519" y="3834217"/>
            <a:ext cx="9701614" cy="1359106"/>
          </a:xfrm>
        </p:spPr>
        <p:txBody>
          <a:bodyPr/>
          <a:lstStyle/>
          <a:p>
            <a:r>
              <a:rPr lang="en-US" dirty="0"/>
              <a:t>Ability to Benefit (ATB) Process Plan:</a:t>
            </a:r>
          </a:p>
        </p:txBody>
      </p:sp>
    </p:spTree>
    <p:extLst>
      <p:ext uri="{BB962C8B-B14F-4D97-AF65-F5344CB8AC3E}">
        <p14:creationId xmlns:p14="http://schemas.microsoft.com/office/powerpoint/2010/main" val="2908841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F499-30C6-3501-6E19-D8BF20F74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372"/>
            <a:ext cx="10515600" cy="845366"/>
          </a:xfrm>
        </p:spPr>
        <p:txBody>
          <a:bodyPr/>
          <a:lstStyle/>
          <a:p>
            <a:r>
              <a:rPr lang="en-US" dirty="0"/>
              <a:t>Standards of Practice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DF51B-B693-8147-C9AB-333009BDB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034"/>
            <a:ext cx="10515600" cy="492292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Student is informed of requirements and participating is 6 required services</a:t>
            </a:r>
          </a:p>
          <a:p>
            <a:pPr marL="1143000" lvl="1" indent="-457200"/>
            <a:r>
              <a:rPr lang="en-US" dirty="0"/>
              <a:t>Student form documents understanding of requirements</a:t>
            </a:r>
          </a:p>
          <a:p>
            <a:pPr marL="1143000" lvl="1" indent="-457200"/>
            <a:r>
              <a:rPr lang="en-US" dirty="0" err="1">
                <a:hlinkClick r:id="rId2"/>
              </a:rPr>
              <a:t>AtB_Student</a:t>
            </a:r>
            <a:r>
              <a:rPr lang="en-US" dirty="0">
                <a:hlinkClick r:id="rId2"/>
              </a:rPr>
              <a:t> Agreement.pdf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College provides for coding of student to support performance tracking and required financial aid coding.</a:t>
            </a:r>
          </a:p>
          <a:p>
            <a:pPr marL="1143000" lvl="1" indent="-457200"/>
            <a:r>
              <a:rPr lang="en-US" b="0" i="0" dirty="0">
                <a:effectLst/>
                <a:latin typeface="+mj-lt"/>
              </a:rPr>
              <a:t>SEC value “07” – GED or State Auth. HS Equivalent Certificate – for any student who receives Title IV aid on the basis of Minnesota’s approved State process.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College and partners have a plan for monitoring student progress and participation in six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Participate in monitoring and compliance activities</a:t>
            </a:r>
          </a:p>
          <a:p>
            <a:pPr marL="1143000" lvl="1" indent="-457200"/>
            <a:r>
              <a:rPr lang="en-US" dirty="0" err="1">
                <a:hlinkClick r:id="rId3"/>
              </a:rPr>
              <a:t>AtB_Roles</a:t>
            </a:r>
            <a:r>
              <a:rPr lang="en-US" dirty="0">
                <a:hlinkClick r:id="rId3"/>
              </a:rPr>
              <a:t> and Responsibilities.pdf</a:t>
            </a:r>
            <a:endParaRPr lang="en-US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40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F499-30C6-3501-6E19-D8BF20F74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8909"/>
          </a:xfrm>
        </p:spPr>
        <p:txBody>
          <a:bodyPr/>
          <a:lstStyle/>
          <a:p>
            <a:r>
              <a:rPr lang="en-US" dirty="0"/>
              <a:t>Monitoring and Compliance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DF51B-B693-8147-C9AB-333009BDB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034"/>
            <a:ext cx="10515600" cy="4922929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Professional Development Sessions</a:t>
            </a:r>
          </a:p>
          <a:p>
            <a:pPr marL="1143000" lvl="1" indent="-457200"/>
            <a:r>
              <a:rPr lang="en-US" dirty="0"/>
              <a:t>Planned 5 sessions.  All available via Teams/ recordings</a:t>
            </a:r>
          </a:p>
          <a:p>
            <a:pPr marL="1143000" lvl="1" indent="-457200"/>
            <a:r>
              <a:rPr lang="en-US" dirty="0"/>
              <a:t>Annual ½ day session </a:t>
            </a:r>
          </a:p>
          <a:p>
            <a:pPr marL="1143000" lvl="1" indent="-457200"/>
            <a:r>
              <a:rPr lang="en-US" dirty="0"/>
              <a:t>Colleges provide feedback on topics and delivery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Institution Meetings with College/ Partners</a:t>
            </a:r>
          </a:p>
          <a:p>
            <a:pPr marL="1143000" lvl="1" indent="-457200"/>
            <a:r>
              <a:rPr lang="en-US" b="0" i="0" dirty="0">
                <a:effectLst/>
                <a:latin typeface="+mj-lt"/>
              </a:rPr>
              <a:t>Web or Campus based</a:t>
            </a:r>
          </a:p>
          <a:p>
            <a:pPr marL="1143000" lvl="1" indent="-457200"/>
            <a:r>
              <a:rPr lang="en-US" b="0" i="0" dirty="0">
                <a:effectLst/>
                <a:latin typeface="+mj-lt"/>
              </a:rPr>
              <a:t>Review of “paperwork”</a:t>
            </a:r>
          </a:p>
          <a:p>
            <a:pPr marL="1143000" lvl="1" indent="-457200"/>
            <a:r>
              <a:rPr lang="en-US" b="0" i="0" dirty="0">
                <a:effectLst/>
                <a:latin typeface="+mj-lt"/>
              </a:rPr>
              <a:t>Check in on questions, concerns, etc.</a:t>
            </a:r>
          </a:p>
          <a:p>
            <a:pPr marL="1143000" lvl="1" indent="-457200"/>
            <a:r>
              <a:rPr lang="en-US" b="0" i="0" dirty="0">
                <a:effectLst/>
                <a:latin typeface="+mj-lt"/>
              </a:rPr>
              <a:t>Review of student tracking process/ progress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Participate in Student Success Rate Calculations</a:t>
            </a:r>
          </a:p>
          <a:p>
            <a:pPr marL="1143000" lvl="1" indent="-457200"/>
            <a:r>
              <a:rPr lang="en-US" dirty="0">
                <a:latin typeface="+mj-lt"/>
              </a:rPr>
              <a:t>May be a combination of system office and campus pulls</a:t>
            </a:r>
          </a:p>
          <a:p>
            <a:pPr marL="1143000" lvl="1" indent="-457200"/>
            <a:r>
              <a:rPr lang="en-US" dirty="0">
                <a:latin typeface="+mj-lt"/>
              </a:rPr>
              <a:t>Includes documentation of continuation/ completion of HS credential</a:t>
            </a:r>
          </a:p>
          <a:p>
            <a:pPr marL="1143000" lvl="1" indent="-457200"/>
            <a:r>
              <a:rPr lang="en-US" dirty="0">
                <a:latin typeface="+mj-lt"/>
              </a:rPr>
              <a:t>Campus will need to review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Corrective Action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8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F499-30C6-3501-6E19-D8BF20F74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8909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Monitoring and Compliance Activities (continued)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DF51B-B693-8147-C9AB-333009BDB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034"/>
            <a:ext cx="10515600" cy="492292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Corrective Actions</a:t>
            </a:r>
          </a:p>
          <a:p>
            <a:pPr marL="1143000" lvl="1" indent="-457200"/>
            <a:r>
              <a:rPr lang="en-US" dirty="0">
                <a:latin typeface="+mj-lt"/>
              </a:rPr>
              <a:t>Developed collaboratively, including timeframe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Termination from Program</a:t>
            </a:r>
          </a:p>
          <a:p>
            <a:pPr marL="1143000" lvl="1" indent="-457200"/>
            <a:r>
              <a:rPr lang="en-US" dirty="0">
                <a:latin typeface="+mj-lt"/>
              </a:rPr>
              <a:t>Last resort – do not anticipate</a:t>
            </a:r>
          </a:p>
          <a:p>
            <a:pPr lvl="1" indent="0">
              <a:buNone/>
            </a:pPr>
            <a:endParaRPr lang="en-US" dirty="0">
              <a:latin typeface="+mj-lt"/>
            </a:endParaRPr>
          </a:p>
          <a:p>
            <a:r>
              <a:rPr lang="en-US" sz="4000" dirty="0">
                <a:latin typeface="+mj-lt"/>
              </a:rPr>
              <a:t>Role of Early Adapters/ Pilots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0" dirty="0">
                <a:latin typeface="+mj-lt"/>
              </a:rPr>
              <a:t>Reflect on AtB as a student-centered initiative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0" dirty="0">
                <a:latin typeface="+mj-lt"/>
              </a:rPr>
              <a:t>Inform System Office of additional needs and wants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0" dirty="0">
                <a:latin typeface="+mj-lt"/>
              </a:rPr>
              <a:t>Use Teams site and forms – provide information on how to improve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0" dirty="0">
                <a:latin typeface="+mj-lt"/>
              </a:rPr>
              <a:t>Share questions, concerns, burdens in hopes that we can provide additional support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09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2875-D56C-93CE-4E0C-211F0F387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9497" y="396241"/>
            <a:ext cx="9248503" cy="1162593"/>
          </a:xfrm>
        </p:spPr>
        <p:txBody>
          <a:bodyPr>
            <a:normAutofit fontScale="90000"/>
          </a:bodyPr>
          <a:lstStyle/>
          <a:p>
            <a:r>
              <a:rPr lang="en-US" sz="4900" dirty="0">
                <a:solidFill>
                  <a:srgbClr val="009F4D"/>
                </a:solidFill>
              </a:rPr>
              <a:t>Q&amp;A</a:t>
            </a:r>
            <a:br>
              <a:rPr lang="en-US" sz="4800" dirty="0">
                <a:solidFill>
                  <a:srgbClr val="003C66"/>
                </a:solidFill>
              </a:rPr>
            </a:br>
            <a:r>
              <a:rPr lang="en-US" sz="3100" b="0" dirty="0">
                <a:solidFill>
                  <a:srgbClr val="003C66"/>
                </a:solidFill>
              </a:rPr>
              <a:t>AND</a:t>
            </a:r>
            <a:r>
              <a:rPr lang="en-US" sz="4800" dirty="0">
                <a:solidFill>
                  <a:srgbClr val="003C66"/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0D19D3-33D9-4F08-521B-F9FFEF416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7989" y="1431758"/>
            <a:ext cx="10635916" cy="5030003"/>
          </a:xfrm>
        </p:spPr>
        <p:txBody>
          <a:bodyPr>
            <a:normAutofit fontScale="92500" lnSpcReduction="20000"/>
          </a:bodyPr>
          <a:lstStyle/>
          <a:p>
            <a:r>
              <a:rPr lang="en-US" sz="4400" b="1" dirty="0">
                <a:solidFill>
                  <a:srgbClr val="009F4D"/>
                </a:solidFill>
              </a:rPr>
              <a:t>Next Steps: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Next Professional Development Webinar</a:t>
            </a:r>
            <a:endParaRPr lang="en-US" sz="2100" dirty="0"/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i="0" u="none" strike="noStrike" kern="1200" dirty="0">
                <a:effectLst/>
                <a:latin typeface="Calibri" panose="020F0502020204030204" pitchFamily="34" charset="0"/>
              </a:rPr>
              <a:t>	Monitoring and Compliance , Monday, February 13, 2023, 1:30-3:00pm</a:t>
            </a:r>
            <a:r>
              <a:rPr lang="en-US" sz="1800" u="sng" dirty="0">
                <a:effectLst/>
                <a:hlinkClick r:id="rId2"/>
              </a:rPr>
              <a:t> https://minnstate.zoom.us/meeting/register/tJMlduurqz8vE9HpE2jmZp0rgSU0e_5NvhJb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Launch Pilot Partners’ Working Group Meetings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3C66"/>
                </a:solidFill>
              </a:rPr>
              <a:t>Launch Teams/ Google Resource Files </a:t>
            </a:r>
          </a:p>
          <a:p>
            <a:pPr marL="628650" lvl="1" indent="-1714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003C66"/>
                </a:solidFill>
              </a:rPr>
              <a:t>Forms and other resources being developed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3C66"/>
                </a:solidFill>
              </a:rPr>
              <a:t>AtB – ABE Partnership Planning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3C66"/>
                </a:solidFill>
              </a:rPr>
              <a:t>Begin Outreach and Increase Awareness of AtB Programs </a:t>
            </a:r>
          </a:p>
          <a:p>
            <a:pPr marL="742950" lvl="1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C66"/>
                </a:solidFill>
              </a:rPr>
              <a:t>Future discussion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3C66"/>
                </a:solidFill>
              </a:rPr>
              <a:t>Plan for data collection and documentation</a:t>
            </a:r>
            <a:endParaRPr lang="en-US" sz="1800" dirty="0"/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More?</a:t>
            </a:r>
          </a:p>
          <a:p>
            <a:pPr algn="l"/>
            <a:endParaRPr lang="en-US" sz="1800" b="1" dirty="0">
              <a:solidFill>
                <a:srgbClr val="009F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137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4DF07-544D-4685-A15B-28A6B9550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70" y="568171"/>
            <a:ext cx="11618389" cy="486496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5400" dirty="0"/>
              <a:t>Contact</a:t>
            </a:r>
            <a:br>
              <a:rPr lang="en-US" dirty="0"/>
            </a:br>
            <a:br>
              <a:rPr lang="en-US" sz="1000" dirty="0"/>
            </a:br>
            <a:r>
              <a:rPr lang="en-US" sz="2800" dirty="0">
                <a:solidFill>
                  <a:srgbClr val="009F4D"/>
                </a:solidFill>
                <a:latin typeface="+mn-lt"/>
                <a:ea typeface="+mn-ea"/>
                <a:cs typeface="+mn-cs"/>
              </a:rPr>
              <a:t>MINNESOTA STATE COLLEGES</a:t>
            </a:r>
            <a:br>
              <a:rPr lang="en-US" sz="3100" dirty="0">
                <a:solidFill>
                  <a:srgbClr val="009F4D"/>
                </a:solidFill>
                <a:latin typeface="+mn-lt"/>
                <a:ea typeface="+mn-ea"/>
                <a:cs typeface="+mn-cs"/>
              </a:rPr>
            </a:br>
            <a:br>
              <a:rPr lang="en-US" sz="900" dirty="0">
                <a:solidFill>
                  <a:srgbClr val="009F4D"/>
                </a:solidFill>
                <a:latin typeface="+mn-lt"/>
                <a:ea typeface="+mn-ea"/>
                <a:cs typeface="+mn-cs"/>
              </a:rPr>
            </a:br>
            <a:r>
              <a:rPr lang="en-US" sz="2400" b="0" dirty="0">
                <a:latin typeface="+mn-lt"/>
                <a:ea typeface="+mn-ea"/>
                <a:cs typeface="+mn-cs"/>
              </a:rPr>
              <a:t>Jess Niebuhr, Senior Manager for Strategic Partnerships </a:t>
            </a:r>
            <a:br>
              <a:rPr lang="en-US" sz="2400" b="0" dirty="0">
                <a:latin typeface="+mn-lt"/>
                <a:ea typeface="+mn-ea"/>
                <a:cs typeface="+mn-cs"/>
              </a:rPr>
            </a:br>
            <a:r>
              <a:rPr lang="en-US" sz="2400" b="0" dirty="0"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jess.niebuhr@minnstate.edu</a:t>
            </a:r>
            <a:br>
              <a:rPr lang="en-US" sz="2400" b="0" dirty="0">
                <a:latin typeface="+mn-lt"/>
                <a:ea typeface="+mn-ea"/>
                <a:cs typeface="+mn-cs"/>
              </a:rPr>
            </a:br>
            <a:br>
              <a:rPr lang="en-US" sz="800" b="0" dirty="0">
                <a:latin typeface="+mn-lt"/>
                <a:ea typeface="+mn-ea"/>
                <a:cs typeface="+mn-cs"/>
              </a:rPr>
            </a:br>
            <a:br>
              <a:rPr lang="en-US" sz="800" b="0" u="sng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US" sz="2800" dirty="0">
                <a:solidFill>
                  <a:srgbClr val="009F4D"/>
                </a:solidFill>
                <a:latin typeface="+mn-lt"/>
                <a:ea typeface="+mn-ea"/>
                <a:cs typeface="+mn-cs"/>
              </a:rPr>
              <a:t>ABE</a:t>
            </a:r>
            <a:br>
              <a:rPr lang="en-US" sz="3100" b="0" dirty="0">
                <a:latin typeface="+mn-lt"/>
                <a:ea typeface="+mn-ea"/>
                <a:cs typeface="+mn-cs"/>
              </a:rPr>
            </a:br>
            <a:r>
              <a:rPr lang="en-US" sz="2400" b="0" dirty="0">
                <a:latin typeface="+mn-lt"/>
                <a:ea typeface="+mn-ea"/>
                <a:cs typeface="+mn-cs"/>
              </a:rPr>
              <a:t>Brad </a:t>
            </a:r>
            <a:r>
              <a:rPr lang="en-US" sz="2400" b="0" dirty="0" err="1">
                <a:latin typeface="+mn-lt"/>
                <a:ea typeface="+mn-ea"/>
                <a:cs typeface="+mn-cs"/>
              </a:rPr>
              <a:t>Hasskamp</a:t>
            </a:r>
            <a:r>
              <a:rPr lang="en-US" sz="2400" b="0" dirty="0">
                <a:latin typeface="+mn-lt"/>
                <a:ea typeface="+mn-ea"/>
                <a:cs typeface="+mn-cs"/>
              </a:rPr>
              <a:t>, State Director of Adult Education</a:t>
            </a:r>
            <a:br>
              <a:rPr lang="en-US" sz="2400" b="0" dirty="0">
                <a:latin typeface="+mn-lt"/>
                <a:ea typeface="+mn-ea"/>
                <a:cs typeface="+mn-cs"/>
              </a:rPr>
            </a:br>
            <a:r>
              <a:rPr lang="en-US" sz="2400" b="0" dirty="0">
                <a:latin typeface="+mn-lt"/>
                <a:ea typeface="+mn-ea"/>
                <a:cs typeface="+mn-cs"/>
                <a:hlinkClick r:id="rId4"/>
              </a:rPr>
              <a:t>brad.hasskamp@state.mn.edu </a:t>
            </a:r>
            <a:br>
              <a:rPr lang="en-US" sz="2400" b="0" dirty="0">
                <a:latin typeface="+mn-lt"/>
                <a:ea typeface="+mn-ea"/>
                <a:cs typeface="+mn-cs"/>
              </a:rPr>
            </a:br>
            <a:br>
              <a:rPr lang="en-US" sz="800" b="0" dirty="0">
                <a:latin typeface="+mn-lt"/>
                <a:ea typeface="+mn-ea"/>
                <a:cs typeface="+mn-cs"/>
              </a:rPr>
            </a:br>
            <a:br>
              <a:rPr lang="en-US" sz="800" b="0" dirty="0">
                <a:latin typeface="+mn-lt"/>
                <a:ea typeface="+mn-ea"/>
                <a:cs typeface="+mn-cs"/>
              </a:rPr>
            </a:br>
            <a:r>
              <a:rPr lang="en-US" sz="2400" b="0" dirty="0">
                <a:latin typeface="+mn-lt"/>
                <a:ea typeface="+mn-ea"/>
                <a:cs typeface="+mn-cs"/>
              </a:rPr>
              <a:t>Julie </a:t>
            </a:r>
            <a:r>
              <a:rPr lang="en-US" sz="2400" b="0" dirty="0" err="1">
                <a:latin typeface="+mn-lt"/>
                <a:ea typeface="+mn-ea"/>
                <a:cs typeface="+mn-cs"/>
              </a:rPr>
              <a:t>Dincau</a:t>
            </a:r>
            <a:r>
              <a:rPr lang="en-US" sz="2400" b="0" dirty="0">
                <a:latin typeface="+mn-lt"/>
                <a:ea typeface="+mn-ea"/>
                <a:cs typeface="+mn-cs"/>
              </a:rPr>
              <a:t>, Adult Transitions</a:t>
            </a:r>
            <a:br>
              <a:rPr lang="en-US" sz="2400" b="0" dirty="0">
                <a:latin typeface="+mn-lt"/>
                <a:ea typeface="+mn-ea"/>
                <a:cs typeface="+mn-cs"/>
              </a:rPr>
            </a:br>
            <a:r>
              <a:rPr lang="en-US" sz="2400" b="0" dirty="0">
                <a:latin typeface="+mn-lt"/>
                <a:ea typeface="+mn-ea"/>
                <a:cs typeface="+mn-cs"/>
                <a:hlinkClick r:id="rId5"/>
              </a:rPr>
              <a:t>Julie.dincau@state.mn.edu</a:t>
            </a:r>
            <a:endParaRPr lang="en-US" sz="2400" b="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480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AEDD6-05C6-E239-0FC2-1601F2DDC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121" y="746443"/>
            <a:ext cx="10167457" cy="348431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009F4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AtB  - Six Required Supports and Services</a:t>
            </a:r>
            <a:endParaRPr lang="en-US" sz="3600" dirty="0">
              <a:solidFill>
                <a:srgbClr val="009F4D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947766-2519-368B-185B-3EA3E4D94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566" y="1040731"/>
            <a:ext cx="11409950" cy="4776537"/>
          </a:xfrm>
        </p:spPr>
        <p:txBody>
          <a:bodyPr>
            <a:normAutofit/>
          </a:bodyPr>
          <a:lstStyle/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Orientation</a:t>
            </a:r>
          </a:p>
          <a:p>
            <a:pPr marL="800100" marR="0" lvl="1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Ideal orientation is tailored to individuals who may be unfamiliar with college resources, jargon, policies, etc.</a:t>
            </a:r>
          </a:p>
          <a:p>
            <a:pPr marL="800100" marR="0" lvl="1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Orientation should include colleges policies, campus resources, students' rights, academic standards and requirements.</a:t>
            </a:r>
          </a:p>
          <a:p>
            <a:pPr marL="800100" marR="0" lvl="1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Orientation should also include:</a:t>
            </a:r>
          </a:p>
          <a:p>
            <a:pPr marL="800100" marR="0" lvl="1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AtB-Specific Orientation Topics</a:t>
            </a:r>
          </a:p>
          <a:p>
            <a:pPr marL="800100" marR="0" lvl="1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20B22D9-DAA0-CDEB-4602-FA35FB3B9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531380"/>
              </p:ext>
            </p:extLst>
          </p:nvPr>
        </p:nvGraphicFramePr>
        <p:xfrm>
          <a:off x="1299411" y="3525253"/>
          <a:ext cx="10708105" cy="110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1804">
                  <a:extLst>
                    <a:ext uri="{9D8B030D-6E8A-4147-A177-3AD203B41FA5}">
                      <a16:colId xmlns:a16="http://schemas.microsoft.com/office/drawing/2014/main" val="1146263963"/>
                    </a:ext>
                  </a:extLst>
                </a:gridCol>
                <a:gridCol w="1713174">
                  <a:extLst>
                    <a:ext uri="{9D8B030D-6E8A-4147-A177-3AD203B41FA5}">
                      <a16:colId xmlns:a16="http://schemas.microsoft.com/office/drawing/2014/main" val="32150324"/>
                    </a:ext>
                  </a:extLst>
                </a:gridCol>
                <a:gridCol w="2502569">
                  <a:extLst>
                    <a:ext uri="{9D8B030D-6E8A-4147-A177-3AD203B41FA5}">
                      <a16:colId xmlns:a16="http://schemas.microsoft.com/office/drawing/2014/main" val="2940475953"/>
                    </a:ext>
                  </a:extLst>
                </a:gridCol>
                <a:gridCol w="3260558">
                  <a:extLst>
                    <a:ext uri="{9D8B030D-6E8A-4147-A177-3AD203B41FA5}">
                      <a16:colId xmlns:a16="http://schemas.microsoft.com/office/drawing/2014/main" val="1023527413"/>
                    </a:ext>
                  </a:extLst>
                </a:gridCol>
              </a:tblGrid>
              <a:tr h="12797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Student accounts and access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Use of LMS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Registration process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Common forms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694109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How to access financial statements and billing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/>
                        <a:t>Financial aid options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Who to go to for assistance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568400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Definitions and interpretations of common terms and acronyms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658969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2F07817-8F47-1D2B-2249-089087037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10426"/>
              </p:ext>
            </p:extLst>
          </p:nvPr>
        </p:nvGraphicFramePr>
        <p:xfrm>
          <a:off x="1218813" y="5080668"/>
          <a:ext cx="10167456" cy="736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83728">
                  <a:extLst>
                    <a:ext uri="{9D8B030D-6E8A-4147-A177-3AD203B41FA5}">
                      <a16:colId xmlns:a16="http://schemas.microsoft.com/office/drawing/2014/main" val="3851085441"/>
                    </a:ext>
                  </a:extLst>
                </a:gridCol>
                <a:gridCol w="5083728">
                  <a:extLst>
                    <a:ext uri="{9D8B030D-6E8A-4147-A177-3AD203B41FA5}">
                      <a16:colId xmlns:a16="http://schemas.microsoft.com/office/drawing/2014/main" val="3080936026"/>
                    </a:ext>
                  </a:extLst>
                </a:gridCol>
              </a:tblGrid>
              <a:tr h="12400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AtB process requirements and expectations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Requirements impact on maintaining FA eligibility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2856328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Expectation to continue progress to HS credential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1545714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D55D04B-F9A2-50F2-E091-5D37617B75B4}"/>
              </a:ext>
            </a:extLst>
          </p:cNvPr>
          <p:cNvSpPr txBox="1"/>
          <p:nvPr/>
        </p:nvSpPr>
        <p:spPr>
          <a:xfrm>
            <a:off x="805731" y="6111557"/>
            <a:ext cx="7688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DRAFT AtB Student FAQ (v1)_8.17.22.pdf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05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AEDD6-05C6-E239-0FC2-1601F2DDC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121" y="746444"/>
            <a:ext cx="10167457" cy="372494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009F4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AtB  - Six Required Supports and Services</a:t>
            </a:r>
            <a:endParaRPr lang="en-US" sz="3600" dirty="0">
              <a:solidFill>
                <a:srgbClr val="009F4D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947766-2519-368B-185B-3EA3E4D94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694" y="1335505"/>
            <a:ext cx="9144000" cy="4282975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07000"/>
              </a:lnSpc>
              <a:spcBef>
                <a:spcPts val="0"/>
              </a:spcBef>
              <a:buFont typeface="+mj-lt"/>
              <a:buAutoNum type="arabicParenR" startAt="2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</a:p>
          <a:p>
            <a:pPr marL="1028700" lvl="1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Emphasis on Multiple Measures and Guided Self-Placement</a:t>
            </a:r>
          </a:p>
          <a:p>
            <a:pPr marL="1028700" lvl="1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Accuplacer remains an option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Reading Comprehension (55/233)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Sentence Skills Writing (60/235)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Arithmetic (34/230)</a:t>
            </a:r>
            <a:endParaRPr lang="en-US" sz="2600" b="0" i="0" dirty="0">
              <a:solidFill>
                <a:srgbClr val="003C66"/>
              </a:solidFill>
              <a:effectLst/>
              <a:latin typeface="+mj-lt"/>
            </a:endParaRPr>
          </a:p>
          <a:p>
            <a:pPr marL="1028700" lvl="1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Campuses use local and system placement policies – Need to have college-level programs accessible regardless of assessment method. 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07000"/>
              </a:lnSpc>
              <a:spcBef>
                <a:spcPts val="0"/>
              </a:spcBef>
              <a:buFont typeface="+mj-lt"/>
              <a:buAutoNum type="arabicParenR" startAt="2"/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425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AEDD6-05C6-E239-0FC2-1601F2DDC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390" y="361433"/>
            <a:ext cx="10167457" cy="493077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009F4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AtB  - Six Required Supports and Services</a:t>
            </a:r>
            <a:endParaRPr lang="en-US" sz="3600" dirty="0">
              <a:solidFill>
                <a:srgbClr val="009F4D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947766-2519-368B-185B-3EA3E4D94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390" y="1009047"/>
            <a:ext cx="10768263" cy="4573606"/>
          </a:xfrm>
        </p:spPr>
        <p:txBody>
          <a:bodyPr>
            <a:normAutofit fontScale="92500" lnSpcReduction="20000"/>
          </a:bodyPr>
          <a:lstStyle/>
          <a:p>
            <a:pPr marL="742950" indent="-742950" algn="l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Tutoring/Academic Support</a:t>
            </a:r>
          </a:p>
          <a:p>
            <a:pPr marL="571500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</a:t>
            </a:r>
          </a:p>
          <a:p>
            <a:pPr marL="571500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Trained peer tutors, professional tutors, instructors (including ABE)</a:t>
            </a:r>
          </a:p>
          <a:p>
            <a:pPr marL="571500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are required to participate in first semester (at minimum) and if not making satisfactory academic progress.</a:t>
            </a:r>
          </a:p>
          <a:p>
            <a:pPr marL="571500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Academic support should be tailored to the needs of each student and in the modality (in-person/ online) that suits the students needs/ wants.</a:t>
            </a:r>
          </a:p>
          <a:p>
            <a:pPr algn="l">
              <a:lnSpc>
                <a:spcPct val="107000"/>
              </a:lnSpc>
              <a:spcBef>
                <a:spcPts val="0"/>
              </a:spcBef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693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AEDD6-05C6-E239-0FC2-1601F2DDC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3994" y="-13635"/>
            <a:ext cx="10167457" cy="74756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9F4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AtB  - Six Required Supports and Services</a:t>
            </a:r>
            <a:endParaRPr lang="en-US" sz="4000" dirty="0">
              <a:solidFill>
                <a:srgbClr val="009F4D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947766-2519-368B-185B-3EA3E4D94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694" y="938463"/>
            <a:ext cx="10167456" cy="553452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07000"/>
              </a:lnSpc>
              <a:spcBef>
                <a:spcPts val="0"/>
              </a:spcBef>
              <a:buFont typeface="+mj-lt"/>
              <a:buAutoNum type="arabicParenR" startAt="4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Connecting Academic Goals to Career Pathways</a:t>
            </a:r>
          </a:p>
          <a:p>
            <a:pPr marL="1028700" lvl="1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ATB students must be provided professional assistance in developing and mapping out their educational and career goals.</a:t>
            </a:r>
          </a:p>
          <a:p>
            <a:pPr marL="1485900" lvl="2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should begin in ABE enrollment and continue through college</a:t>
            </a:r>
          </a:p>
          <a:p>
            <a:pPr marL="1028700" lvl="1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should have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enough information to monitor their own progress towards these goals.</a:t>
            </a:r>
          </a:p>
          <a:p>
            <a:pPr marL="1028700" lvl="1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must be supported if making changes or modifications to their academic plan, including the impact on their career goals.</a:t>
            </a:r>
          </a:p>
          <a:p>
            <a:pPr marL="1028700" lvl="1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Statewide resources (among others) include:</a:t>
            </a:r>
          </a:p>
          <a:p>
            <a:pPr marL="1485900" lvl="2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Minnesota State Career Planning Resources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85900" lvl="2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Minnesota State Career Planning Workbook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85900" lvl="2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Cost of Living Calculator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32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AEDD6-05C6-E239-0FC2-1601F2DDC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694" y="1"/>
            <a:ext cx="10167457" cy="96252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9F4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AtB  - Six Required Supports and Services</a:t>
            </a:r>
            <a:endParaRPr lang="en-US" sz="4000" dirty="0">
              <a:solidFill>
                <a:srgbClr val="009F4D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947766-2519-368B-185B-3EA3E4D94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694" y="1287379"/>
            <a:ext cx="10892590" cy="5173579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Counseling and Advising</a:t>
            </a:r>
          </a:p>
          <a:p>
            <a:pPr marL="1028700" lvl="1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to the success of AtB students</a:t>
            </a:r>
          </a:p>
          <a:p>
            <a:pPr marL="1028700" lvl="1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 a holistic student support model, such as a navig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ator that includes identifying academic and nonacademic supports</a:t>
            </a:r>
          </a:p>
          <a:p>
            <a:pPr marL="1028700" lvl="1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Guiding students’ managing of financial resources (including financial aid) is key.  Referrals to other financial support will likely be needed.</a:t>
            </a:r>
          </a:p>
          <a:p>
            <a:pPr marL="1485900" lvl="2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 with ABE, Workforce Partners, SNAP providers, etc.</a:t>
            </a:r>
          </a:p>
          <a:p>
            <a:pPr marL="1028700" lvl="1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Includes verifying with the student that they continue to progress towards HS credential</a:t>
            </a:r>
          </a:p>
          <a:p>
            <a:pPr marL="1485900" lvl="2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Resource: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https://drive.google.com/file/d/1WDymFlnljpXXGzjtaH0I7BSU5kGv7Wsk/view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marL="571500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881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3ACE6D-4FAA-40D9-F888-371C1E535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56381"/>
            <a:ext cx="5157787" cy="823912"/>
          </a:xfrm>
        </p:spPr>
        <p:txBody>
          <a:bodyPr/>
          <a:lstStyle/>
          <a:p>
            <a:r>
              <a:rPr lang="en-US" sz="2400" b="1" dirty="0">
                <a:solidFill>
                  <a:srgbClr val="009F4D"/>
                </a:solidFill>
              </a:rPr>
              <a:t>What is Ability to Benefit?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FD86C-E956-0B54-B30E-8FFE883B1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4529" y="1239946"/>
            <a:ext cx="4225772" cy="5262454"/>
          </a:xfrm>
        </p:spPr>
        <p:txBody>
          <a:bodyPr>
            <a:normAutofit/>
          </a:bodyPr>
          <a:lstStyle/>
          <a:p>
            <a:pPr marL="457200" lvl="1">
              <a:spcBef>
                <a:spcPts val="0"/>
              </a:spcBef>
              <a:buClr>
                <a:srgbClr val="009F4D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provision in the Higher Education Act (HEA) </a:t>
            </a:r>
          </a:p>
          <a:p>
            <a:pPr marL="457200" lvl="1">
              <a:spcBef>
                <a:spcPts val="0"/>
              </a:spcBef>
              <a:buClr>
                <a:srgbClr val="009F4D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Allows a student who has not received HSD/E to be eligible for Title IV Federal student aid (Pell Grants) and Minnesota state financial aid  </a:t>
            </a:r>
          </a:p>
          <a:p>
            <a:pPr marL="457200" lvl="1">
              <a:spcBef>
                <a:spcPts val="0"/>
              </a:spcBef>
              <a:buClr>
                <a:srgbClr val="009F4D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Requires students be enrolled in an approved career pathway program</a:t>
            </a:r>
          </a:p>
          <a:p>
            <a:pPr marL="457200" lvl="1">
              <a:spcBef>
                <a:spcPts val="0"/>
              </a:spcBef>
              <a:buClr>
                <a:srgbClr val="009F4D"/>
              </a:buClr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63A381-AAB2-3A32-3980-7D29A13658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12969" y="668337"/>
            <a:ext cx="5183188" cy="823912"/>
          </a:xfrm>
        </p:spPr>
        <p:txBody>
          <a:bodyPr/>
          <a:lstStyle/>
          <a:p>
            <a:r>
              <a:rPr lang="en-US" sz="2400" b="1" dirty="0">
                <a:solidFill>
                  <a:srgbClr val="009F4D"/>
                </a:solidFill>
              </a:rPr>
              <a:t>How to Qualify for Ability to Benefit?</a:t>
            </a:r>
            <a:endParaRPr lang="en-US" dirty="0"/>
          </a:p>
          <a:p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174940C-023F-29EC-E828-F1F41991D1D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5212969" y="1238663"/>
            <a:ext cx="6674231" cy="1771237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542A601-E327-2DF5-4F2C-5DEDECA6F0D4}"/>
              </a:ext>
            </a:extLst>
          </p:cNvPr>
          <p:cNvSpPr txBox="1"/>
          <p:nvPr/>
        </p:nvSpPr>
        <p:spPr>
          <a:xfrm>
            <a:off x="5212969" y="3168270"/>
            <a:ext cx="6153150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3200"/>
              <a:buNone/>
            </a:pPr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 the student must be enrolled in an eligible career pathway program.</a:t>
            </a:r>
          </a:p>
          <a:p>
            <a:pPr marL="1028700" lvl="1" indent="-342900">
              <a:spcAft>
                <a:spcPts val="600"/>
              </a:spcAft>
              <a:buSzPts val="3200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Students accepted as ATB students must have college-level courses they can enter while completing their HS credential.  </a:t>
            </a:r>
          </a:p>
          <a:p>
            <a:pPr marL="1028700" lvl="1" indent="-342900">
              <a:spcAft>
                <a:spcPts val="600"/>
              </a:spcAft>
              <a:buSzPts val="3200"/>
            </a:pP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TB students cannot use financial aid for developmental education.</a:t>
            </a:r>
            <a:endParaRPr lang="en-US" sz="20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Google Shape;143;p18">
            <a:extLst>
              <a:ext uri="{FF2B5EF4-FFF2-40B4-BE49-F238E27FC236}">
                <a16:creationId xmlns:a16="http://schemas.microsoft.com/office/drawing/2014/main" id="{C65DA4BD-E0A4-8CE6-4D08-C5A30C89552F}"/>
              </a:ext>
            </a:extLst>
          </p:cNvPr>
          <p:cNvSpPr/>
          <p:nvPr/>
        </p:nvSpPr>
        <p:spPr>
          <a:xfrm rot="16200000" flipV="1">
            <a:off x="2178991" y="3517970"/>
            <a:ext cx="5744989" cy="45719"/>
          </a:xfrm>
          <a:prstGeom prst="rect">
            <a:avLst/>
          </a:prstGeom>
          <a:solidFill>
            <a:srgbClr val="009F4D"/>
          </a:solidFill>
          <a:ln>
            <a:solidFill>
              <a:srgbClr val="009F4D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216513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AEDD6-05C6-E239-0FC2-1601F2DDC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121" y="445654"/>
            <a:ext cx="10167457" cy="601094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9F4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AtB  - Six Required Supports and Services</a:t>
            </a:r>
            <a:endParaRPr lang="en-US" sz="4000" dirty="0">
              <a:solidFill>
                <a:srgbClr val="009F4D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947766-2519-368B-185B-3EA3E4D94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694" y="1215189"/>
            <a:ext cx="10615864" cy="4403291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 startAt="6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Measuring Progress &amp; Student Follow-up 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 startAt="6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AtB students shall be provided follow up evaluation of their classroom performance and progress.  </a:t>
            </a:r>
          </a:p>
          <a:p>
            <a:pPr marL="800100" marR="0" lvl="1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 Alert process is part of this, but not fully sufficient</a:t>
            </a:r>
          </a:p>
          <a:p>
            <a:pPr marL="800100" marR="0" lvl="1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part of career and academic counseling cycle</a:t>
            </a:r>
          </a:p>
          <a:p>
            <a:pPr marL="800100" marR="0" lvl="1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be provided by faculty, counselors, advisors, academic support staff and others with appropriate access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115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33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2E968-2C33-AB46-D9E8-30611BD3E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the Minnesota State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779E9-1498-6EA2-5A11-591DF211A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Currently includes all Minnesota State Colleges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Includes process map and guidance for implementing ATB required services</a:t>
            </a:r>
          </a:p>
          <a:p>
            <a:pPr marL="1143000" lvl="1" indent="-457200">
              <a:buAutoNum type="alphaLcParenBoth"/>
            </a:pPr>
            <a:r>
              <a:rPr lang="en-US" b="0" i="0" dirty="0">
                <a:effectLst/>
                <a:latin typeface="Arial" panose="020B0604020202020204" pitchFamily="34" charset="0"/>
              </a:rPr>
              <a:t>student orientation</a:t>
            </a:r>
          </a:p>
          <a:p>
            <a:pPr marL="1143000" lvl="1" indent="-457200">
              <a:buAutoNum type="alphaLcParenBoth"/>
            </a:pPr>
            <a:r>
              <a:rPr lang="en-US" b="0" i="0" dirty="0">
                <a:effectLst/>
                <a:latin typeface="Arial" panose="020B0604020202020204" pitchFamily="34" charset="0"/>
              </a:rPr>
              <a:t> tutoring/academic support</a:t>
            </a:r>
          </a:p>
          <a:p>
            <a:pPr marL="1143000" lvl="1" indent="-457200">
              <a:buAutoNum type="alphaLcParenBoth"/>
            </a:pPr>
            <a:r>
              <a:rPr lang="en-US" b="0" i="0" dirty="0">
                <a:effectLst/>
                <a:latin typeface="Arial" panose="020B0604020202020204" pitchFamily="34" charset="0"/>
              </a:rPr>
              <a:t> comprehensive academic assessments to determine each student’s existing readiness for college enrollment</a:t>
            </a:r>
          </a:p>
          <a:p>
            <a:pPr marL="1143000" lvl="1" indent="-457200">
              <a:buAutoNum type="alphaLcParenBoth"/>
            </a:pPr>
            <a:r>
              <a:rPr lang="en-US" b="0" i="0" dirty="0">
                <a:effectLst/>
                <a:latin typeface="Arial" panose="020B0604020202020204" pitchFamily="34" charset="0"/>
              </a:rPr>
              <a:t>assistance with a plan to achieve educational milestones and goals</a:t>
            </a:r>
          </a:p>
          <a:p>
            <a:pPr marL="1143000" lvl="1" indent="-457200">
              <a:buAutoNum type="alphaLcParenBoth"/>
            </a:pPr>
            <a:r>
              <a:rPr lang="en-US" b="0" i="0" dirty="0">
                <a:effectLst/>
                <a:latin typeface="Arial" panose="020B0604020202020204" pitchFamily="34" charset="0"/>
              </a:rPr>
              <a:t>individualized academic counseling that incorporates an understanding of each student’s appropriate class level enrollment or career pathway entry points</a:t>
            </a:r>
          </a:p>
          <a:p>
            <a:pPr marL="1143000" lvl="1" indent="-457200">
              <a:buAutoNum type="alphaLcParenBoth"/>
            </a:pPr>
            <a:r>
              <a:rPr lang="en-US" b="0" i="0" dirty="0">
                <a:effectLst/>
                <a:latin typeface="Arial" panose="020B0604020202020204" pitchFamily="34" charset="0"/>
              </a:rPr>
              <a:t>faculty/counselor follow-up regarding each student’s classroom performance and their progress towards academic goals and/or program completion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Eligibility Requirements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Monitoring and Compliance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91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2E968-2C33-AB46-D9E8-30611BD3E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906387" cy="1019058"/>
          </a:xfrm>
        </p:spPr>
        <p:txBody>
          <a:bodyPr>
            <a:normAutofit/>
          </a:bodyPr>
          <a:lstStyle/>
          <a:p>
            <a:r>
              <a:rPr lang="en-US" sz="4000" dirty="0"/>
              <a:t>Unique Characteristics of the Minnesota State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779E9-1498-6EA2-5A11-591DF211A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Emphasis on collaboration with ABE to connect with students, ensure compliance and provide required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Assessment of readiness includes Multiple Measures:</a:t>
            </a:r>
          </a:p>
          <a:p>
            <a:pPr marL="1143000" lvl="1" indent="-457200">
              <a:buAutoNum type="alphaLcParenBoth"/>
            </a:pPr>
            <a:r>
              <a:rPr lang="en-US" dirty="0">
                <a:latin typeface="Arial" panose="020B0604020202020204" pitchFamily="34" charset="0"/>
              </a:rPr>
              <a:t>Standardized tests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1143000" lvl="1" indent="-457200">
              <a:buAutoNum type="alphaLcParenBoth"/>
            </a:pPr>
            <a:r>
              <a:rPr lang="en-US" b="0" i="0" dirty="0">
                <a:effectLst/>
                <a:latin typeface="Arial" panose="020B0604020202020204" pitchFamily="34" charset="0"/>
              </a:rPr>
              <a:t>High school GPA (even </a:t>
            </a:r>
            <a:r>
              <a:rPr lang="en-US" dirty="0">
                <a:latin typeface="Arial" panose="020B0604020202020204" pitchFamily="34" charset="0"/>
              </a:rPr>
              <a:t>without graduation)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1143000" lvl="1" indent="-457200">
              <a:buAutoNum type="alphaLcParenBoth"/>
            </a:pPr>
            <a:r>
              <a:rPr lang="en-US" b="0" i="0" dirty="0">
                <a:effectLst/>
                <a:latin typeface="Arial" panose="020B0604020202020204" pitchFamily="34" charset="0"/>
              </a:rPr>
              <a:t>ABE enrollment in HS equivalency or Standard Adult Diploma program</a:t>
            </a:r>
          </a:p>
          <a:p>
            <a:pPr marL="1143000" lvl="1" indent="-457200">
              <a:buAutoNum type="alphaLcParenBoth"/>
            </a:pPr>
            <a:r>
              <a:rPr lang="en-US" b="0" i="0" dirty="0">
                <a:effectLst/>
                <a:latin typeface="Arial" panose="020B0604020202020204" pitchFamily="34" charset="0"/>
              </a:rPr>
              <a:t>Guided Self Placement (GSP)</a:t>
            </a:r>
          </a:p>
          <a:p>
            <a:pPr marL="1600200" lvl="2" indent="-457200">
              <a:buAutoNum type="alphaLcParenBoth"/>
            </a:pPr>
            <a:r>
              <a:rPr lang="en-US" b="0" i="0" dirty="0">
                <a:effectLst/>
                <a:latin typeface="Arial" panose="020B0604020202020204" pitchFamily="34" charset="0"/>
              </a:rPr>
              <a:t>College readiness self assessment</a:t>
            </a:r>
          </a:p>
          <a:p>
            <a:pPr marL="1600200" lvl="2" indent="-457200">
              <a:buAutoNum type="alphaLcParenBoth"/>
            </a:pPr>
            <a:r>
              <a:rPr lang="en-US" b="0" i="0" dirty="0">
                <a:effectLst/>
                <a:latin typeface="Arial" panose="020B0604020202020204" pitchFamily="34" charset="0"/>
              </a:rPr>
              <a:t>Interview to include review of academic history, work history, career interests</a:t>
            </a:r>
          </a:p>
          <a:p>
            <a:pPr marL="1600200" lvl="2" indent="-457200">
              <a:buAutoNum type="alphaLcParenBoth"/>
            </a:pPr>
            <a:r>
              <a:rPr lang="en-US" b="0" i="0" dirty="0">
                <a:effectLst/>
                <a:latin typeface="Arial" panose="020B0604020202020204" pitchFamily="34" charset="0"/>
              </a:rPr>
              <a:t>Previous related test results – Primarily CASAS and TABE</a:t>
            </a:r>
          </a:p>
          <a:p>
            <a:pPr marL="1600200" lvl="2" indent="-457200">
              <a:buAutoNum type="alphaLcParenBoth"/>
            </a:pPr>
            <a:r>
              <a:rPr lang="en-US" b="0" i="0" dirty="0">
                <a:effectLst/>
                <a:latin typeface="Arial" panose="020B0604020202020204" pitchFamily="34" charset="0"/>
              </a:rPr>
              <a:t>ABE instructor recommendation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Designed to support group pathways (e.g. P2P/FastTrack) and individual pathways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Designed that CTE programs are “Career Pathways” and strongly suggest campus leaders, faculty and ABE select recommended pathways</a:t>
            </a:r>
          </a:p>
          <a:p>
            <a:r>
              <a:rPr lang="en-US" dirty="0">
                <a:hlinkClick r:id="rId2"/>
              </a:rPr>
              <a:t>Minnesota State Ability to Benefit State-Defined Process Plan_2.24.22 (1) (1).pdf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05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479" y="179117"/>
            <a:ext cx="10515600" cy="80998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9F4D"/>
                </a:solidFill>
              </a:rPr>
              <a:t>Purpose of ATB State Plan: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0967" y="916373"/>
            <a:ext cx="10515600" cy="3420496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/>
              <a:t>Provide </a:t>
            </a:r>
            <a:r>
              <a:rPr lang="en-US" dirty="0"/>
              <a:t>more pathways into college </a:t>
            </a:r>
            <a:r>
              <a:rPr lang="en-US" b="0" dirty="0"/>
              <a:t>for adults with no high school diploma/GED, who are disproportionately low-income and people of color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Support Equity 2030 and the State Legislature’s attainment goal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Reduce barriers between secondary and post-secondary </a:t>
            </a:r>
            <a:r>
              <a:rPr lang="en-US" b="0" dirty="0"/>
              <a:t>pathways by supporting strong collaboration between colleges and ABEs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351EF2-7B94-E382-7038-79A5AF72882D}"/>
              </a:ext>
            </a:extLst>
          </p:cNvPr>
          <p:cNvSpPr txBox="1"/>
          <p:nvPr/>
        </p:nvSpPr>
        <p:spPr>
          <a:xfrm>
            <a:off x="522515" y="4001227"/>
            <a:ext cx="106440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Important to note:  </a:t>
            </a:r>
          </a:p>
          <a:p>
            <a:endParaRPr lang="en-US" sz="1200" dirty="0">
              <a:solidFill>
                <a:schemeClr val="accent1"/>
              </a:solidFill>
            </a:endParaRPr>
          </a:p>
          <a:p>
            <a:r>
              <a:rPr lang="en-US" sz="2400" dirty="0">
                <a:solidFill>
                  <a:schemeClr val="accent1"/>
                </a:solidFill>
              </a:rPr>
              <a:t>AtB is a tool that assists students in navigating career pathways.  It helps them plan or and access college career and technical programs.</a:t>
            </a:r>
          </a:p>
          <a:p>
            <a:endParaRPr lang="en-US" sz="1200" dirty="0">
              <a:solidFill>
                <a:schemeClr val="accent1"/>
              </a:solidFill>
            </a:endParaRPr>
          </a:p>
          <a:p>
            <a:r>
              <a:rPr lang="en-US" sz="2400" dirty="0">
                <a:solidFill>
                  <a:schemeClr val="accent1"/>
                </a:solidFill>
              </a:rPr>
              <a:t>AtB is also a student-centered initiative.  It is driven by the needs of students and breaks down the silos between Adult Basic Education and college services.</a:t>
            </a:r>
          </a:p>
        </p:txBody>
      </p:sp>
    </p:spTree>
    <p:extLst>
      <p:ext uri="{BB962C8B-B14F-4D97-AF65-F5344CB8AC3E}">
        <p14:creationId xmlns:p14="http://schemas.microsoft.com/office/powerpoint/2010/main" val="3850590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54048-CCC4-CDA5-1323-F86855B07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042" y="96254"/>
            <a:ext cx="11794957" cy="554332"/>
          </a:xfrm>
        </p:spPr>
        <p:txBody>
          <a:bodyPr>
            <a:normAutofit/>
          </a:bodyPr>
          <a:lstStyle/>
          <a:p>
            <a:r>
              <a:rPr lang="en-US" sz="3200" dirty="0"/>
              <a:t>Webinar 2 of 5 - AtB Professional Development Training  Series </a:t>
            </a:r>
            <a:endParaRPr lang="en-US" sz="3200" dirty="0">
              <a:solidFill>
                <a:srgbClr val="009F4D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CBDA781-8E61-EA6A-5FA3-E7F76EC28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460400"/>
              </p:ext>
            </p:extLst>
          </p:nvPr>
        </p:nvGraphicFramePr>
        <p:xfrm>
          <a:off x="683990" y="650586"/>
          <a:ext cx="10824019" cy="50764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1172">
                  <a:extLst>
                    <a:ext uri="{9D8B030D-6E8A-4147-A177-3AD203B41FA5}">
                      <a16:colId xmlns:a16="http://schemas.microsoft.com/office/drawing/2014/main" val="280272909"/>
                    </a:ext>
                  </a:extLst>
                </a:gridCol>
                <a:gridCol w="1905027">
                  <a:extLst>
                    <a:ext uri="{9D8B030D-6E8A-4147-A177-3AD203B41FA5}">
                      <a16:colId xmlns:a16="http://schemas.microsoft.com/office/drawing/2014/main" val="2668760933"/>
                    </a:ext>
                  </a:extLst>
                </a:gridCol>
                <a:gridCol w="1039106">
                  <a:extLst>
                    <a:ext uri="{9D8B030D-6E8A-4147-A177-3AD203B41FA5}">
                      <a16:colId xmlns:a16="http://schemas.microsoft.com/office/drawing/2014/main" val="822735422"/>
                    </a:ext>
                  </a:extLst>
                </a:gridCol>
                <a:gridCol w="5368714">
                  <a:extLst>
                    <a:ext uri="{9D8B030D-6E8A-4147-A177-3AD203B41FA5}">
                      <a16:colId xmlns:a16="http://schemas.microsoft.com/office/drawing/2014/main" val="3424990194"/>
                    </a:ext>
                  </a:extLst>
                </a:gridCol>
              </a:tblGrid>
              <a:tr h="443782"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Ability to Benefit Training Webinars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Date and Time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Status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Recording/ Registration Link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73005959"/>
                  </a:ext>
                </a:extLst>
              </a:tr>
              <a:tr h="522728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Career Pathways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Monday, September 26, 2022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Complete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u="sng">
                          <a:effectLst/>
                          <a:hlinkClick r:id="rId2"/>
                        </a:rPr>
                        <a:t>https://minnstate.zoom.us/rec/share/HMkbn5k83GGFCbDa7kaUMCe3kmKku7EeZBPenc3vl8MQ6A9ierOeuZXSkHiubQ.fkvRdnUUFVQyiu7O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38329038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Financial Aid Process &amp; GED/Diploma Prep and College Enrollment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Monday, November 21, 2022, 1:30-3:00pm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Complete</a:t>
                      </a:r>
                    </a:p>
                  </a:txBody>
                  <a:tcPr marL="6350" marR="6350" marT="6350" marB="6350" anchor="ctr"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u="sng" dirty="0">
                          <a:effectLst/>
                          <a:hlinkClick r:id="rId3"/>
                        </a:rPr>
                        <a:t>https://minnstate.zoom.us/rec/share/Yet2rU0NGQvU2NewxZXUghYlZuB858BqUW7o--50B3sOSeJ_lfszruJNSkq_bEew.46sNr943wkNz20K7</a:t>
                      </a:r>
                      <a:r>
                        <a:rPr lang="en-US" sz="1800" u="sng" dirty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72900227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Guided Self Placement and Six Required Services for State Process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Monday, December 5, 2022, 1:30-3:00pm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/>
                </a:tc>
                <a:tc>
                  <a:txBody>
                    <a:bodyPr/>
                    <a:lstStyle/>
                    <a:p>
                      <a:pPr marL="9144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effectLst/>
                          <a:latin typeface="Calibri"/>
                          <a:hlinkClick r:id="rId4"/>
                        </a:rPr>
                        <a:t>https://minnstate.zoom.us/rec/share/6oN1V3dFgg1suypaWr0pl8cU-4MwKk4vr7S9DM-ec3bZ0mthNHT-GyZKxiJDZ-9R.AusT2jlsyGmB1GKc</a:t>
                      </a:r>
                      <a:r>
                        <a:rPr lang="en-US" sz="18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50443261"/>
                  </a:ext>
                </a:extLst>
              </a:tr>
              <a:tr h="349959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Monitoring and Compliance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Monday, January 30, 2023, 1:30-3:00pm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u="sng" dirty="0">
                          <a:effectLst/>
                          <a:hlinkClick r:id="rId5"/>
                        </a:rPr>
                        <a:t>https://minnstate.zoom.us/rec/share/FVQa_6ywzue4a1WVSTfySUt1djf_BRcckf4K1f3iWCe21VMTszb8aqa6zdaoFX1D.YMyKzqKawXWDgg65</a:t>
                      </a:r>
                      <a:r>
                        <a:rPr lang="en-US" sz="1800" u="sng" dirty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09394891"/>
                  </a:ext>
                </a:extLst>
              </a:tr>
              <a:tr h="349959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Prep for Spring '22/Fall '23 - Q&amp;A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Monday, February 13, 2023, 1:30-3:00pm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u="sng" dirty="0">
                          <a:effectLst/>
                          <a:hlinkClick r:id="rId6"/>
                        </a:rPr>
                        <a:t>https://minnstate.zoom.us/meeting/register/tJMlduurqz8vE9HpE2jmZp0rgSU0e_5NvhJb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90910249"/>
                  </a:ext>
                </a:extLst>
              </a:tr>
            </a:tbl>
          </a:graphicData>
        </a:graphic>
      </p:graphicFrame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6FD61E9A-F60E-FD53-4BF0-A9806EB3ED35}"/>
              </a:ext>
            </a:extLst>
          </p:cNvPr>
          <p:cNvSpPr/>
          <p:nvPr/>
        </p:nvSpPr>
        <p:spPr>
          <a:xfrm>
            <a:off x="515548" y="4740441"/>
            <a:ext cx="4740443" cy="1167065"/>
          </a:xfrm>
          <a:prstGeom prst="wedgeEllipseCallout">
            <a:avLst>
              <a:gd name="adj1" fmla="val -34031"/>
              <a:gd name="adj2" fmla="val 67655"/>
            </a:avLst>
          </a:prstGeom>
          <a:noFill/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5806F1-71D5-5EB1-763C-2DCE764FFF97}"/>
              </a:ext>
            </a:extLst>
          </p:cNvPr>
          <p:cNvSpPr txBox="1"/>
          <p:nvPr/>
        </p:nvSpPr>
        <p:spPr>
          <a:xfrm>
            <a:off x="1070811" y="6087979"/>
            <a:ext cx="887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Note:  February 13 will include a short introduction, time for Q and A and working sessions by region and/or partners.  We encourage you to invite college/ ABE partners</a:t>
            </a:r>
          </a:p>
        </p:txBody>
      </p:sp>
    </p:spTree>
    <p:extLst>
      <p:ext uri="{BB962C8B-B14F-4D97-AF65-F5344CB8AC3E}">
        <p14:creationId xmlns:p14="http://schemas.microsoft.com/office/powerpoint/2010/main" val="3112292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AEDD6-05C6-E239-0FC2-1601F2DDC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121" y="746444"/>
            <a:ext cx="10167457" cy="646928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of the AtB Process Map</a:t>
            </a:r>
            <a:endParaRPr lang="en-US" sz="3600" dirty="0">
              <a:solidFill>
                <a:srgbClr val="009F4D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9FADDC-F1A2-BAC2-3FEA-8EBFB9B72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430" y="1393372"/>
            <a:ext cx="6781711" cy="530299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364113F-5F81-78E0-15A7-B0D21467522F}"/>
              </a:ext>
            </a:extLst>
          </p:cNvPr>
          <p:cNvSpPr txBox="1"/>
          <p:nvPr/>
        </p:nvSpPr>
        <p:spPr>
          <a:xfrm>
            <a:off x="9279997" y="3429000"/>
            <a:ext cx="20324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Monitoring and Compliance will be focused on the core requirements of ATB, reflected in the Process Map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73B77D-44A9-D53F-62D8-4B3D888FA46F}"/>
              </a:ext>
            </a:extLst>
          </p:cNvPr>
          <p:cNvSpPr/>
          <p:nvPr/>
        </p:nvSpPr>
        <p:spPr>
          <a:xfrm>
            <a:off x="8849261" y="3091543"/>
            <a:ext cx="2680888" cy="237308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74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5076D-13BE-F4C6-4E05-D2E645859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Responsible for AtB Monitoring and 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947F2-B509-3C6C-E847-363EC71AF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dirty="0"/>
              <a:t>System office is responsible for adherence (and adjustments) to ATB State  Process Plan submitted to and approved by US DOE</a:t>
            </a:r>
          </a:p>
          <a:p>
            <a:endParaRPr lang="en-US" b="0" dirty="0"/>
          </a:p>
          <a:p>
            <a:r>
              <a:rPr lang="en-US" b="0" dirty="0"/>
              <a:t>ABE is responsible for WIOA Title II Components including individual education and career planning, progress toward HS credential, early assessment of college readiness, and continued tracking/ support of students.</a:t>
            </a:r>
          </a:p>
          <a:p>
            <a:endParaRPr lang="en-US" b="0" dirty="0"/>
          </a:p>
          <a:p>
            <a:r>
              <a:rPr lang="en-US" b="0" dirty="0"/>
              <a:t>Broad areas of responsibility across Colleges – Registrars, Financial Aid Directors, Advisors, Councilors and Campus Leadership.</a:t>
            </a:r>
          </a:p>
        </p:txBody>
      </p:sp>
    </p:spTree>
    <p:extLst>
      <p:ext uri="{BB962C8B-B14F-4D97-AF65-F5344CB8AC3E}">
        <p14:creationId xmlns:p14="http://schemas.microsoft.com/office/powerpoint/2010/main" val="282575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F499-30C6-3501-6E19-D8BF20F74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401"/>
          </a:xfrm>
        </p:spPr>
        <p:txBody>
          <a:bodyPr>
            <a:normAutofit fontScale="90000"/>
          </a:bodyPr>
          <a:lstStyle/>
          <a:p>
            <a:r>
              <a:rPr lang="en-US" dirty="0"/>
              <a:t>Standards of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DF51B-B693-8147-C9AB-333009BDB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37" y="1123405"/>
            <a:ext cx="11643359" cy="5625738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Developing Intra Agency Agreement to detail responsibilities</a:t>
            </a:r>
          </a:p>
          <a:p>
            <a:pPr marL="1143000" lvl="1" indent="-457200"/>
            <a:r>
              <a:rPr lang="sv-SE" dirty="0">
                <a:hlinkClick r:id="rId2"/>
              </a:rPr>
              <a:t>Draft ATB intra agency.docx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Use documents and tools provided via Teams (Teams is Campus User Guide, Google is ABE User Guide)</a:t>
            </a:r>
          </a:p>
          <a:p>
            <a:pPr marL="1143000" lvl="1" indent="-457200"/>
            <a:r>
              <a:rPr lang="en-US" dirty="0"/>
              <a:t>Pilot partners inform System Office of additional needs or suggested changes to resources</a:t>
            </a:r>
          </a:p>
          <a:p>
            <a:pPr marL="1143000" lvl="1" indent="-457200"/>
            <a:r>
              <a:rPr lang="en-US" dirty="0">
                <a:hlinkClick r:id="rId3"/>
              </a:rPr>
              <a:t>Sample College</a:t>
            </a:r>
            <a:endParaRPr lang="en-US" dirty="0"/>
          </a:p>
          <a:p>
            <a:pPr marL="1143000" lvl="1" indent="-457200"/>
            <a:r>
              <a:rPr lang="en-US" dirty="0"/>
              <a:t>Tell us who should have access to your Teams site  </a:t>
            </a:r>
            <a:r>
              <a:rPr lang="en-US" dirty="0">
                <a:hlinkClick r:id="rId4"/>
              </a:rPr>
              <a:t>James.Verhoye@minnstate.edu</a:t>
            </a:r>
            <a:r>
              <a:rPr lang="en-US" dirty="0"/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Early planning and service integration with ABE partners</a:t>
            </a:r>
          </a:p>
          <a:p>
            <a:pPr marL="1143000" lvl="1" indent="-457200"/>
            <a:r>
              <a:rPr lang="en-US" dirty="0"/>
              <a:t>Develop a firm understanding of Personal Education Plan – including HSE/Diploma path</a:t>
            </a:r>
          </a:p>
          <a:p>
            <a:pPr marL="1143000" lvl="1" indent="-457200"/>
            <a:r>
              <a:rPr lang="en-US" dirty="0"/>
              <a:t>Identify shared and designated responsibility within the 6 required services </a:t>
            </a:r>
          </a:p>
          <a:p>
            <a:pPr marL="1143000" lvl="1" indent="-457200"/>
            <a:r>
              <a:rPr lang="en-US" dirty="0" err="1">
                <a:hlinkClick r:id="rId5"/>
              </a:rPr>
              <a:t>AtB_Partnership</a:t>
            </a:r>
            <a:r>
              <a:rPr lang="en-US" dirty="0">
                <a:hlinkClick r:id="rId5"/>
              </a:rPr>
              <a:t> Checklist.docx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Admissions, placement and academic advisors, along with ABE partners assist students in understanding AtB and deciding their readiness</a:t>
            </a:r>
          </a:p>
          <a:p>
            <a:pPr marL="1143000" lvl="1" indent="-457200"/>
            <a:r>
              <a:rPr lang="en-US" dirty="0"/>
              <a:t>Documentation of assessment method – Accuplacer, GSP including ABE recommendations</a:t>
            </a:r>
          </a:p>
          <a:p>
            <a:pPr marL="1143000" lvl="1" indent="-457200"/>
            <a:r>
              <a:rPr lang="en-US" dirty="0"/>
              <a:t>Student Readiness Assessment</a:t>
            </a:r>
          </a:p>
          <a:p>
            <a:pPr marL="1143000" lvl="1" indent="-457200"/>
            <a:r>
              <a:rPr lang="en-US" dirty="0" err="1">
                <a:hlinkClick r:id="rId6"/>
              </a:rPr>
              <a:t>AtB_Student</a:t>
            </a:r>
            <a:r>
              <a:rPr lang="en-US" dirty="0">
                <a:hlinkClick r:id="rId6"/>
              </a:rPr>
              <a:t> Readiness Checklist.pdf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09625"/>
      </p:ext>
    </p:extLst>
  </p:cSld>
  <p:clrMapOvr>
    <a:masterClrMapping/>
  </p:clrMapOvr>
</p:sld>
</file>

<file path=ppt/theme/theme1.xml><?xml version="1.0" encoding="utf-8"?>
<a:theme xmlns:a="http://schemas.openxmlformats.org/drawingml/2006/main" name="Minnesota State">
  <a:themeElements>
    <a:clrScheme name="Custom 9">
      <a:dk1>
        <a:srgbClr val="003C66"/>
      </a:dk1>
      <a:lt1>
        <a:srgbClr val="FFFFFF"/>
      </a:lt1>
      <a:dk2>
        <a:srgbClr val="003C66"/>
      </a:dk2>
      <a:lt2>
        <a:srgbClr val="FFFFFF"/>
      </a:lt2>
      <a:accent1>
        <a:srgbClr val="139445"/>
      </a:accent1>
      <a:accent2>
        <a:srgbClr val="DB7C1B"/>
      </a:accent2>
      <a:accent3>
        <a:srgbClr val="0095DA"/>
      </a:accent3>
      <a:accent4>
        <a:srgbClr val="73CEE4"/>
      </a:accent4>
      <a:accent5>
        <a:srgbClr val="62BB46"/>
      </a:accent5>
      <a:accent6>
        <a:srgbClr val="D3E27E"/>
      </a:accent6>
      <a:hlink>
        <a:srgbClr val="0095DA"/>
      </a:hlink>
      <a:folHlink>
        <a:srgbClr val="9D9FA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mplate_powerpoint_widescreen_nopage.potx" id="{E0EB34E8-A9E3-4D6E-B10C-1C3A4C7BD91A}" vid="{56CFDCC7-D972-460F-847E-2CAFB4B57EF9}"/>
    </a:ext>
  </a:extLst>
</a:theme>
</file>

<file path=ppt/theme/theme2.xml><?xml version="1.0" encoding="utf-8"?>
<a:theme xmlns:a="http://schemas.openxmlformats.org/drawingml/2006/main" name="1_Minnesota State">
  <a:themeElements>
    <a:clrScheme name="Custom 9">
      <a:dk1>
        <a:srgbClr val="003C66"/>
      </a:dk1>
      <a:lt1>
        <a:srgbClr val="FFFFFF"/>
      </a:lt1>
      <a:dk2>
        <a:srgbClr val="003C66"/>
      </a:dk2>
      <a:lt2>
        <a:srgbClr val="FFFFFF"/>
      </a:lt2>
      <a:accent1>
        <a:srgbClr val="139445"/>
      </a:accent1>
      <a:accent2>
        <a:srgbClr val="DB7C1B"/>
      </a:accent2>
      <a:accent3>
        <a:srgbClr val="0095DA"/>
      </a:accent3>
      <a:accent4>
        <a:srgbClr val="73CEE4"/>
      </a:accent4>
      <a:accent5>
        <a:srgbClr val="62BB46"/>
      </a:accent5>
      <a:accent6>
        <a:srgbClr val="D3E27E"/>
      </a:accent6>
      <a:hlink>
        <a:srgbClr val="0095DA"/>
      </a:hlink>
      <a:folHlink>
        <a:srgbClr val="9D9FA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mplate_powerpoint_widescreen.potx" id="{455DD02C-5ADE-4F54-B6FE-E1F698CB0C45}" vid="{35508D96-CF9E-463A-8215-FF7A19645CA9}"/>
    </a:ext>
  </a:extLst>
</a:theme>
</file>

<file path=ppt/theme/theme3.xml><?xml version="1.0" encoding="utf-8"?>
<a:theme xmlns:a="http://schemas.openxmlformats.org/drawingml/2006/main" name="2_Minnesota State">
  <a:themeElements>
    <a:clrScheme name="Custom 9">
      <a:dk1>
        <a:srgbClr val="003C66"/>
      </a:dk1>
      <a:lt1>
        <a:srgbClr val="FFFFFF"/>
      </a:lt1>
      <a:dk2>
        <a:srgbClr val="003C66"/>
      </a:dk2>
      <a:lt2>
        <a:srgbClr val="FFFFFF"/>
      </a:lt2>
      <a:accent1>
        <a:srgbClr val="139445"/>
      </a:accent1>
      <a:accent2>
        <a:srgbClr val="DB7C1B"/>
      </a:accent2>
      <a:accent3>
        <a:srgbClr val="0095DA"/>
      </a:accent3>
      <a:accent4>
        <a:srgbClr val="73CEE4"/>
      </a:accent4>
      <a:accent5>
        <a:srgbClr val="62BB46"/>
      </a:accent5>
      <a:accent6>
        <a:srgbClr val="D3E27E"/>
      </a:accent6>
      <a:hlink>
        <a:srgbClr val="0095DA"/>
      </a:hlink>
      <a:folHlink>
        <a:srgbClr val="9D9FA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mplate_powerpoint_widescreen_nopage.potx" id="{E0EB34E8-A9E3-4D6E-B10C-1C3A4C7BD91A}" vid="{56CFDCC7-D972-460F-847E-2CAFB4B57EF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nded 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90A64B9948EB419DBF59812F6382E4" ma:contentTypeVersion="0" ma:contentTypeDescription="Create a new document." ma:contentTypeScope="" ma:versionID="da6f85edce736753894a1780c693753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B981E7-C2E1-4364-A62F-2D30EAF17E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AFDA9F-5C1E-46F7-8D8A-1095586010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FE16FF8-F334-4E2B-AB7A-9EECAF98C19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template_powerpoint_widescreen_nopage_2022</Template>
  <TotalTime>17980</TotalTime>
  <Words>1936</Words>
  <Application>Microsoft Office PowerPoint</Application>
  <PresentationFormat>Widescreen</PresentationFormat>
  <Paragraphs>209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Wingdings</vt:lpstr>
      <vt:lpstr>Minnesota State</vt:lpstr>
      <vt:lpstr>1_Minnesota State</vt:lpstr>
      <vt:lpstr>2_Minnesota State</vt:lpstr>
      <vt:lpstr>Ability to Benefit (ATB) Process Plan:</vt:lpstr>
      <vt:lpstr>PowerPoint Presentation</vt:lpstr>
      <vt:lpstr>Elements of the Minnesota State Plan</vt:lpstr>
      <vt:lpstr>Unique Characteristics of the Minnesota State Plan</vt:lpstr>
      <vt:lpstr>Purpose of ATB State Plan:</vt:lpstr>
      <vt:lpstr>Webinar 2 of 5 - AtB Professional Development Training  Series </vt:lpstr>
      <vt:lpstr>Review of the AtB Process Map</vt:lpstr>
      <vt:lpstr>Who is Responsible for AtB Monitoring and Compliance</vt:lpstr>
      <vt:lpstr>Standards of Practice</vt:lpstr>
      <vt:lpstr>Standards of Practice (continued)</vt:lpstr>
      <vt:lpstr>Monitoring and Compliance Activities</vt:lpstr>
      <vt:lpstr>Monitoring and Compliance Activities (continued) (Continued)</vt:lpstr>
      <vt:lpstr>Q&amp;A AND </vt:lpstr>
      <vt:lpstr>   Contact  MINNESOTA STATE COLLEGES  Jess Niebuhr, Senior Manager for Strategic Partnerships  jess.niebuhr@minnstate.edu   ABE Brad Hasskamp, State Director of Adult Education brad.hasskamp@state.mn.edu    Julie Dincau, Adult Transitions Julie.dincau@state.mn.edu</vt:lpstr>
      <vt:lpstr>AtB  - Six Required Supports and Services</vt:lpstr>
      <vt:lpstr>AtB  - Six Required Supports and Services</vt:lpstr>
      <vt:lpstr>AtB  - Six Required Supports and Services</vt:lpstr>
      <vt:lpstr>AtB  - Six Required Supports and Services</vt:lpstr>
      <vt:lpstr>AtB  - Six Required Supports and Services</vt:lpstr>
      <vt:lpstr>AtB  - Six Required Supports and Services</vt:lpstr>
      <vt:lpstr>PowerPoint Presentation</vt:lpstr>
    </vt:vector>
  </TitlesOfParts>
  <Manager>Minnesota State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Niebuhr, Jess L</dc:creator>
  <cp:keywords/>
  <cp:lastModifiedBy>Niebuhr, Jess L</cp:lastModifiedBy>
  <cp:revision>41</cp:revision>
  <cp:lastPrinted>2022-11-21T16:30:15Z</cp:lastPrinted>
  <dcterms:created xsi:type="dcterms:W3CDTF">2022-09-16T18:25:45Z</dcterms:created>
  <dcterms:modified xsi:type="dcterms:W3CDTF">2023-02-06T18:01:17Z</dcterms:modified>
  <cp:category>template</cp:category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0x0101000D90A64B9948EB419DBF59812F6382E4</vt:lpwstr>
  </property>
</Properties>
</file>