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0"/>
  </p:notesMasterIdLst>
  <p:sldIdLst>
    <p:sldId id="350" r:id="rId2"/>
    <p:sldId id="353" r:id="rId3"/>
    <p:sldId id="279" r:id="rId4"/>
    <p:sldId id="347" r:id="rId5"/>
    <p:sldId id="330" r:id="rId6"/>
    <p:sldId id="351" r:id="rId7"/>
    <p:sldId id="322" r:id="rId8"/>
    <p:sldId id="321" r:id="rId9"/>
    <p:sldId id="286" r:id="rId10"/>
    <p:sldId id="282" r:id="rId11"/>
    <p:sldId id="326" r:id="rId12"/>
    <p:sldId id="283" r:id="rId13"/>
    <p:sldId id="327" r:id="rId14"/>
    <p:sldId id="336" r:id="rId15"/>
    <p:sldId id="284" r:id="rId16"/>
    <p:sldId id="285" r:id="rId17"/>
    <p:sldId id="329" r:id="rId18"/>
    <p:sldId id="277" r:id="rId19"/>
    <p:sldId id="328" r:id="rId20"/>
    <p:sldId id="309" r:id="rId21"/>
    <p:sldId id="331" r:id="rId22"/>
    <p:sldId id="332" r:id="rId23"/>
    <p:sldId id="333" r:id="rId24"/>
    <p:sldId id="357" r:id="rId25"/>
    <p:sldId id="355" r:id="rId26"/>
    <p:sldId id="356" r:id="rId27"/>
    <p:sldId id="358" r:id="rId28"/>
    <p:sldId id="354"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mmbcurtis@verizon.net" initials="r" lastIdx="1" clrIdx="0"/>
  <p:cmAuthor id="2" name="rmmbcurtis@verizon.net" initials="r [2]" lastIdx="1" clrIdx="1"/>
  <p:cmAuthor id="3" name="Katie Chase" initials="KLC" lastIdx="6" clrIdx="2"/>
  <p:cmAuthor id="4" name="Melissa Zervos" initials="MZ"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B0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29091" autoAdjust="0"/>
  </p:normalViewPr>
  <p:slideViewPr>
    <p:cSldViewPr>
      <p:cViewPr varScale="1">
        <p:scale>
          <a:sx n="21" d="100"/>
          <a:sy n="21" d="100"/>
        </p:scale>
        <p:origin x="2568" y="3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C1A96-488E-4E37-960E-53443FA6F0E6}"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8D67695-927C-468C-926F-9BB2513F0527}">
      <dgm:prSet/>
      <dgm:spPr/>
      <dgm:t>
        <a:bodyPr/>
        <a:lstStyle/>
        <a:p>
          <a:r>
            <a:rPr lang="en-US"/>
            <a:t>Ask questions</a:t>
          </a:r>
        </a:p>
      </dgm:t>
    </dgm:pt>
    <dgm:pt modelId="{39F14EE7-9381-4C4F-974C-3C94C5A29DAB}" type="parTrans" cxnId="{12C5F846-918F-4337-9528-7DEA0956C876}">
      <dgm:prSet/>
      <dgm:spPr/>
      <dgm:t>
        <a:bodyPr/>
        <a:lstStyle/>
        <a:p>
          <a:endParaRPr lang="en-US"/>
        </a:p>
      </dgm:t>
    </dgm:pt>
    <dgm:pt modelId="{2E12277B-C597-4FC8-A395-E756B4EAD44D}" type="sibTrans" cxnId="{12C5F846-918F-4337-9528-7DEA0956C876}">
      <dgm:prSet/>
      <dgm:spPr/>
      <dgm:t>
        <a:bodyPr/>
        <a:lstStyle/>
        <a:p>
          <a:endParaRPr lang="en-US"/>
        </a:p>
      </dgm:t>
    </dgm:pt>
    <dgm:pt modelId="{D0C61A6B-ADD8-410A-9534-4C0E12BF46B9}">
      <dgm:prSet/>
      <dgm:spPr/>
      <dgm:t>
        <a:bodyPr/>
        <a:lstStyle/>
        <a:p>
          <a:r>
            <a:rPr lang="en-US"/>
            <a:t>Read current and previous discussions</a:t>
          </a:r>
        </a:p>
      </dgm:t>
    </dgm:pt>
    <dgm:pt modelId="{2029C3DE-8A8A-4A53-AA6F-DD31372EBF98}" type="parTrans" cxnId="{9C79EE80-5040-46B7-8CD1-858A8572980C}">
      <dgm:prSet/>
      <dgm:spPr/>
      <dgm:t>
        <a:bodyPr/>
        <a:lstStyle/>
        <a:p>
          <a:endParaRPr lang="en-US"/>
        </a:p>
      </dgm:t>
    </dgm:pt>
    <dgm:pt modelId="{31376A90-4184-40AC-BD44-7EBEB687D2F1}" type="sibTrans" cxnId="{9C79EE80-5040-46B7-8CD1-858A8572980C}">
      <dgm:prSet/>
      <dgm:spPr/>
      <dgm:t>
        <a:bodyPr/>
        <a:lstStyle/>
        <a:p>
          <a:endParaRPr lang="en-US"/>
        </a:p>
      </dgm:t>
    </dgm:pt>
    <dgm:pt modelId="{E7B83F81-01DA-4763-A961-76F5CE5B2C3B}">
      <dgm:prSet/>
      <dgm:spPr/>
      <dgm:t>
        <a:bodyPr/>
        <a:lstStyle/>
        <a:p>
          <a:r>
            <a:rPr lang="en-US"/>
            <a:t>Search by keyword for specific information</a:t>
          </a:r>
        </a:p>
      </dgm:t>
    </dgm:pt>
    <dgm:pt modelId="{280B4094-1B37-45AF-935D-E179E4BB267C}" type="parTrans" cxnId="{DDC1C7DA-4C7D-49F5-95C2-D327AF33CB64}">
      <dgm:prSet/>
      <dgm:spPr/>
      <dgm:t>
        <a:bodyPr/>
        <a:lstStyle/>
        <a:p>
          <a:endParaRPr lang="en-US"/>
        </a:p>
      </dgm:t>
    </dgm:pt>
    <dgm:pt modelId="{B14AB955-E768-4D99-8B55-3F938EA944E3}" type="sibTrans" cxnId="{DDC1C7DA-4C7D-49F5-95C2-D327AF33CB64}">
      <dgm:prSet/>
      <dgm:spPr/>
      <dgm:t>
        <a:bodyPr/>
        <a:lstStyle/>
        <a:p>
          <a:endParaRPr lang="en-US"/>
        </a:p>
      </dgm:t>
    </dgm:pt>
    <dgm:pt modelId="{6EFB6286-FD04-4D77-B905-D47DCC71B9EF}">
      <dgm:prSet/>
      <dgm:spPr/>
      <dgm:t>
        <a:bodyPr/>
        <a:lstStyle/>
        <a:p>
          <a:r>
            <a:rPr lang="en-US"/>
            <a:t>Participate in community activities </a:t>
          </a:r>
        </a:p>
      </dgm:t>
    </dgm:pt>
    <dgm:pt modelId="{07306BDC-72E5-477B-B537-1D2DA6E4FE32}" type="parTrans" cxnId="{6D80754E-D1CB-4A99-AB7D-A7F53569AEB8}">
      <dgm:prSet/>
      <dgm:spPr/>
      <dgm:t>
        <a:bodyPr/>
        <a:lstStyle/>
        <a:p>
          <a:endParaRPr lang="en-US"/>
        </a:p>
      </dgm:t>
    </dgm:pt>
    <dgm:pt modelId="{062D3FD3-BAB9-4AF6-B83C-3B7BB25E8416}" type="sibTrans" cxnId="{6D80754E-D1CB-4A99-AB7D-A7F53569AEB8}">
      <dgm:prSet/>
      <dgm:spPr/>
      <dgm:t>
        <a:bodyPr/>
        <a:lstStyle/>
        <a:p>
          <a:endParaRPr lang="en-US"/>
        </a:p>
      </dgm:t>
    </dgm:pt>
    <dgm:pt modelId="{443BEA77-32FB-42CC-B49E-81ECD1270C47}" type="pres">
      <dgm:prSet presAssocID="{548C1A96-488E-4E37-960E-53443FA6F0E6}" presName="root" presStyleCnt="0">
        <dgm:presLayoutVars>
          <dgm:dir/>
          <dgm:resizeHandles val="exact"/>
        </dgm:presLayoutVars>
      </dgm:prSet>
      <dgm:spPr/>
      <dgm:t>
        <a:bodyPr/>
        <a:lstStyle/>
        <a:p>
          <a:endParaRPr lang="en-US"/>
        </a:p>
      </dgm:t>
    </dgm:pt>
    <dgm:pt modelId="{BB3FF29D-0ED6-45C7-9CB9-874795C66E47}" type="pres">
      <dgm:prSet presAssocID="{68D67695-927C-468C-926F-9BB2513F0527}" presName="compNode" presStyleCnt="0"/>
      <dgm:spPr/>
    </dgm:pt>
    <dgm:pt modelId="{5C4DAA68-8C53-4A34-ACF9-C505577EAF9C}" type="pres">
      <dgm:prSet presAssocID="{68D67695-927C-468C-926F-9BB2513F052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elp"/>
        </a:ext>
      </dgm:extLst>
    </dgm:pt>
    <dgm:pt modelId="{42278F46-C0BF-419C-9CBB-3A739D7E7B7A}" type="pres">
      <dgm:prSet presAssocID="{68D67695-927C-468C-926F-9BB2513F0527}" presName="spaceRect" presStyleCnt="0"/>
      <dgm:spPr/>
    </dgm:pt>
    <dgm:pt modelId="{586C0E8A-1A94-408C-A777-565B293D4C69}" type="pres">
      <dgm:prSet presAssocID="{68D67695-927C-468C-926F-9BB2513F0527}" presName="textRect" presStyleLbl="revTx" presStyleIdx="0" presStyleCnt="4">
        <dgm:presLayoutVars>
          <dgm:chMax val="1"/>
          <dgm:chPref val="1"/>
        </dgm:presLayoutVars>
      </dgm:prSet>
      <dgm:spPr/>
      <dgm:t>
        <a:bodyPr/>
        <a:lstStyle/>
        <a:p>
          <a:endParaRPr lang="en-US"/>
        </a:p>
      </dgm:t>
    </dgm:pt>
    <dgm:pt modelId="{C2917DD7-7A2C-4C11-BB75-773A4B7FC210}" type="pres">
      <dgm:prSet presAssocID="{2E12277B-C597-4FC8-A395-E756B4EAD44D}" presName="sibTrans" presStyleCnt="0"/>
      <dgm:spPr/>
    </dgm:pt>
    <dgm:pt modelId="{F8F72DBA-3E10-4A45-B518-22955EEEAB99}" type="pres">
      <dgm:prSet presAssocID="{D0C61A6B-ADD8-410A-9534-4C0E12BF46B9}" presName="compNode" presStyleCnt="0"/>
      <dgm:spPr/>
    </dgm:pt>
    <dgm:pt modelId="{313B8902-F5B8-4681-9EE5-7AAE3F09CB01}" type="pres">
      <dgm:prSet presAssocID="{D0C61A6B-ADD8-410A-9534-4C0E12BF46B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6031765A-3CA9-49C7-A484-F87A1757D5A5}" type="pres">
      <dgm:prSet presAssocID="{D0C61A6B-ADD8-410A-9534-4C0E12BF46B9}" presName="spaceRect" presStyleCnt="0"/>
      <dgm:spPr/>
    </dgm:pt>
    <dgm:pt modelId="{559F167B-946A-49C4-8ABE-B32F7745C2EA}" type="pres">
      <dgm:prSet presAssocID="{D0C61A6B-ADD8-410A-9534-4C0E12BF46B9}" presName="textRect" presStyleLbl="revTx" presStyleIdx="1" presStyleCnt="4">
        <dgm:presLayoutVars>
          <dgm:chMax val="1"/>
          <dgm:chPref val="1"/>
        </dgm:presLayoutVars>
      </dgm:prSet>
      <dgm:spPr/>
      <dgm:t>
        <a:bodyPr/>
        <a:lstStyle/>
        <a:p>
          <a:endParaRPr lang="en-US"/>
        </a:p>
      </dgm:t>
    </dgm:pt>
    <dgm:pt modelId="{26130AF6-A036-4304-B595-0BD04B31016F}" type="pres">
      <dgm:prSet presAssocID="{31376A90-4184-40AC-BD44-7EBEB687D2F1}" presName="sibTrans" presStyleCnt="0"/>
      <dgm:spPr/>
    </dgm:pt>
    <dgm:pt modelId="{A22A6221-1CB2-4080-957B-4D02E37B2C3D}" type="pres">
      <dgm:prSet presAssocID="{E7B83F81-01DA-4763-A961-76F5CE5B2C3B}" presName="compNode" presStyleCnt="0"/>
      <dgm:spPr/>
    </dgm:pt>
    <dgm:pt modelId="{70C84135-20B7-4BA9-BF0B-B51BFBED8593}" type="pres">
      <dgm:prSet presAssocID="{E7B83F81-01DA-4763-A961-76F5CE5B2C3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4C99CCE0-E6FB-4674-ABD5-EDAAFBCB16C6}" type="pres">
      <dgm:prSet presAssocID="{E7B83F81-01DA-4763-A961-76F5CE5B2C3B}" presName="spaceRect" presStyleCnt="0"/>
      <dgm:spPr/>
    </dgm:pt>
    <dgm:pt modelId="{23A75314-6EC3-4F47-A78F-D389835C04A6}" type="pres">
      <dgm:prSet presAssocID="{E7B83F81-01DA-4763-A961-76F5CE5B2C3B}" presName="textRect" presStyleLbl="revTx" presStyleIdx="2" presStyleCnt="4">
        <dgm:presLayoutVars>
          <dgm:chMax val="1"/>
          <dgm:chPref val="1"/>
        </dgm:presLayoutVars>
      </dgm:prSet>
      <dgm:spPr/>
      <dgm:t>
        <a:bodyPr/>
        <a:lstStyle/>
        <a:p>
          <a:endParaRPr lang="en-US"/>
        </a:p>
      </dgm:t>
    </dgm:pt>
    <dgm:pt modelId="{64B9D7FD-F8E1-44A5-B2CB-3DB12AC2D9DC}" type="pres">
      <dgm:prSet presAssocID="{B14AB955-E768-4D99-8B55-3F938EA944E3}" presName="sibTrans" presStyleCnt="0"/>
      <dgm:spPr/>
    </dgm:pt>
    <dgm:pt modelId="{348A3D69-5044-45F8-895D-2EA2AD0B84D6}" type="pres">
      <dgm:prSet presAssocID="{6EFB6286-FD04-4D77-B905-D47DCC71B9EF}" presName="compNode" presStyleCnt="0"/>
      <dgm:spPr/>
    </dgm:pt>
    <dgm:pt modelId="{99B11405-EC66-40AF-8FEC-3962951B6085}" type="pres">
      <dgm:prSet presAssocID="{6EFB6286-FD04-4D77-B905-D47DCC71B9EF}"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6013490F-56E1-42B0-87C8-14BC1EF072D5}" type="pres">
      <dgm:prSet presAssocID="{6EFB6286-FD04-4D77-B905-D47DCC71B9EF}" presName="spaceRect" presStyleCnt="0"/>
      <dgm:spPr/>
    </dgm:pt>
    <dgm:pt modelId="{0842B71D-5981-408F-92A6-DCE75223210F}" type="pres">
      <dgm:prSet presAssocID="{6EFB6286-FD04-4D77-B905-D47DCC71B9EF}" presName="textRect" presStyleLbl="revTx" presStyleIdx="3" presStyleCnt="4">
        <dgm:presLayoutVars>
          <dgm:chMax val="1"/>
          <dgm:chPref val="1"/>
        </dgm:presLayoutVars>
      </dgm:prSet>
      <dgm:spPr/>
      <dgm:t>
        <a:bodyPr/>
        <a:lstStyle/>
        <a:p>
          <a:endParaRPr lang="en-US"/>
        </a:p>
      </dgm:t>
    </dgm:pt>
  </dgm:ptLst>
  <dgm:cxnLst>
    <dgm:cxn modelId="{6D80754E-D1CB-4A99-AB7D-A7F53569AEB8}" srcId="{548C1A96-488E-4E37-960E-53443FA6F0E6}" destId="{6EFB6286-FD04-4D77-B905-D47DCC71B9EF}" srcOrd="3" destOrd="0" parTransId="{07306BDC-72E5-477B-B537-1D2DA6E4FE32}" sibTransId="{062D3FD3-BAB9-4AF6-B83C-3B7BB25E8416}"/>
    <dgm:cxn modelId="{A7A466C4-00E4-40A2-A878-C0123E4B2205}" type="presOf" srcId="{548C1A96-488E-4E37-960E-53443FA6F0E6}" destId="{443BEA77-32FB-42CC-B49E-81ECD1270C47}" srcOrd="0" destOrd="0" presId="urn:microsoft.com/office/officeart/2018/2/layout/IconLabelList"/>
    <dgm:cxn modelId="{12C5F846-918F-4337-9528-7DEA0956C876}" srcId="{548C1A96-488E-4E37-960E-53443FA6F0E6}" destId="{68D67695-927C-468C-926F-9BB2513F0527}" srcOrd="0" destOrd="0" parTransId="{39F14EE7-9381-4C4F-974C-3C94C5A29DAB}" sibTransId="{2E12277B-C597-4FC8-A395-E756B4EAD44D}"/>
    <dgm:cxn modelId="{9C79EE80-5040-46B7-8CD1-858A8572980C}" srcId="{548C1A96-488E-4E37-960E-53443FA6F0E6}" destId="{D0C61A6B-ADD8-410A-9534-4C0E12BF46B9}" srcOrd="1" destOrd="0" parTransId="{2029C3DE-8A8A-4A53-AA6F-DD31372EBF98}" sibTransId="{31376A90-4184-40AC-BD44-7EBEB687D2F1}"/>
    <dgm:cxn modelId="{DDC1C7DA-4C7D-49F5-95C2-D327AF33CB64}" srcId="{548C1A96-488E-4E37-960E-53443FA6F0E6}" destId="{E7B83F81-01DA-4763-A961-76F5CE5B2C3B}" srcOrd="2" destOrd="0" parTransId="{280B4094-1B37-45AF-935D-E179E4BB267C}" sibTransId="{B14AB955-E768-4D99-8B55-3F938EA944E3}"/>
    <dgm:cxn modelId="{E746DC65-E8AA-4696-A2E2-596F3EF8CBDC}" type="presOf" srcId="{68D67695-927C-468C-926F-9BB2513F0527}" destId="{586C0E8A-1A94-408C-A777-565B293D4C69}" srcOrd="0" destOrd="0" presId="urn:microsoft.com/office/officeart/2018/2/layout/IconLabelList"/>
    <dgm:cxn modelId="{77F3E251-9F50-427F-9856-6411C85B9C43}" type="presOf" srcId="{6EFB6286-FD04-4D77-B905-D47DCC71B9EF}" destId="{0842B71D-5981-408F-92A6-DCE75223210F}" srcOrd="0" destOrd="0" presId="urn:microsoft.com/office/officeart/2018/2/layout/IconLabelList"/>
    <dgm:cxn modelId="{47B74F1F-7C23-4FA6-9656-8850E0F040C3}" type="presOf" srcId="{D0C61A6B-ADD8-410A-9534-4C0E12BF46B9}" destId="{559F167B-946A-49C4-8ABE-B32F7745C2EA}" srcOrd="0" destOrd="0" presId="urn:microsoft.com/office/officeart/2018/2/layout/IconLabelList"/>
    <dgm:cxn modelId="{CAFC4309-1B49-478C-B45E-CA2C24829FB1}" type="presOf" srcId="{E7B83F81-01DA-4763-A961-76F5CE5B2C3B}" destId="{23A75314-6EC3-4F47-A78F-D389835C04A6}" srcOrd="0" destOrd="0" presId="urn:microsoft.com/office/officeart/2018/2/layout/IconLabelList"/>
    <dgm:cxn modelId="{0323EEE8-EB50-4C74-B140-AAF822F3D7B0}" type="presParOf" srcId="{443BEA77-32FB-42CC-B49E-81ECD1270C47}" destId="{BB3FF29D-0ED6-45C7-9CB9-874795C66E47}" srcOrd="0" destOrd="0" presId="urn:microsoft.com/office/officeart/2018/2/layout/IconLabelList"/>
    <dgm:cxn modelId="{E16ADC39-F27C-45AE-A522-C3ADB106E2A9}" type="presParOf" srcId="{BB3FF29D-0ED6-45C7-9CB9-874795C66E47}" destId="{5C4DAA68-8C53-4A34-ACF9-C505577EAF9C}" srcOrd="0" destOrd="0" presId="urn:microsoft.com/office/officeart/2018/2/layout/IconLabelList"/>
    <dgm:cxn modelId="{C7AC2DEA-85BC-4650-9203-5B2904B3CB59}" type="presParOf" srcId="{BB3FF29D-0ED6-45C7-9CB9-874795C66E47}" destId="{42278F46-C0BF-419C-9CBB-3A739D7E7B7A}" srcOrd="1" destOrd="0" presId="urn:microsoft.com/office/officeart/2018/2/layout/IconLabelList"/>
    <dgm:cxn modelId="{FFC53A64-756B-4FB0-AA5A-2A21E764B1F9}" type="presParOf" srcId="{BB3FF29D-0ED6-45C7-9CB9-874795C66E47}" destId="{586C0E8A-1A94-408C-A777-565B293D4C69}" srcOrd="2" destOrd="0" presId="urn:microsoft.com/office/officeart/2018/2/layout/IconLabelList"/>
    <dgm:cxn modelId="{6F42B0BF-C5A9-44F1-87FA-38BA983BF469}" type="presParOf" srcId="{443BEA77-32FB-42CC-B49E-81ECD1270C47}" destId="{C2917DD7-7A2C-4C11-BB75-773A4B7FC210}" srcOrd="1" destOrd="0" presId="urn:microsoft.com/office/officeart/2018/2/layout/IconLabelList"/>
    <dgm:cxn modelId="{6C828DB9-A26F-44CA-8DD2-4783D83BE4DC}" type="presParOf" srcId="{443BEA77-32FB-42CC-B49E-81ECD1270C47}" destId="{F8F72DBA-3E10-4A45-B518-22955EEEAB99}" srcOrd="2" destOrd="0" presId="urn:microsoft.com/office/officeart/2018/2/layout/IconLabelList"/>
    <dgm:cxn modelId="{7202B3B8-8BB8-477A-A983-35A86DB8CB95}" type="presParOf" srcId="{F8F72DBA-3E10-4A45-B518-22955EEEAB99}" destId="{313B8902-F5B8-4681-9EE5-7AAE3F09CB01}" srcOrd="0" destOrd="0" presId="urn:microsoft.com/office/officeart/2018/2/layout/IconLabelList"/>
    <dgm:cxn modelId="{5C6D7961-E12E-477F-A992-33A4BE6B0C5A}" type="presParOf" srcId="{F8F72DBA-3E10-4A45-B518-22955EEEAB99}" destId="{6031765A-3CA9-49C7-A484-F87A1757D5A5}" srcOrd="1" destOrd="0" presId="urn:microsoft.com/office/officeart/2018/2/layout/IconLabelList"/>
    <dgm:cxn modelId="{56241642-6D02-4D94-B4BF-E51B72CD9207}" type="presParOf" srcId="{F8F72DBA-3E10-4A45-B518-22955EEEAB99}" destId="{559F167B-946A-49C4-8ABE-B32F7745C2EA}" srcOrd="2" destOrd="0" presId="urn:microsoft.com/office/officeart/2018/2/layout/IconLabelList"/>
    <dgm:cxn modelId="{B9350CAF-624B-431E-925C-1A3F5E6D7F31}" type="presParOf" srcId="{443BEA77-32FB-42CC-B49E-81ECD1270C47}" destId="{26130AF6-A036-4304-B595-0BD04B31016F}" srcOrd="3" destOrd="0" presId="urn:microsoft.com/office/officeart/2018/2/layout/IconLabelList"/>
    <dgm:cxn modelId="{ACAF083B-1198-4F94-85FA-A5EF292F7FDE}" type="presParOf" srcId="{443BEA77-32FB-42CC-B49E-81ECD1270C47}" destId="{A22A6221-1CB2-4080-957B-4D02E37B2C3D}" srcOrd="4" destOrd="0" presId="urn:microsoft.com/office/officeart/2018/2/layout/IconLabelList"/>
    <dgm:cxn modelId="{903775FC-65B8-4163-A1A7-509820055E5E}" type="presParOf" srcId="{A22A6221-1CB2-4080-957B-4D02E37B2C3D}" destId="{70C84135-20B7-4BA9-BF0B-B51BFBED8593}" srcOrd="0" destOrd="0" presId="urn:microsoft.com/office/officeart/2018/2/layout/IconLabelList"/>
    <dgm:cxn modelId="{6F93FE8D-B93D-4D41-BF6C-239BC5E86961}" type="presParOf" srcId="{A22A6221-1CB2-4080-957B-4D02E37B2C3D}" destId="{4C99CCE0-E6FB-4674-ABD5-EDAAFBCB16C6}" srcOrd="1" destOrd="0" presId="urn:microsoft.com/office/officeart/2018/2/layout/IconLabelList"/>
    <dgm:cxn modelId="{C76C00C1-43B4-448C-943E-56EDFCD168F9}" type="presParOf" srcId="{A22A6221-1CB2-4080-957B-4D02E37B2C3D}" destId="{23A75314-6EC3-4F47-A78F-D389835C04A6}" srcOrd="2" destOrd="0" presId="urn:microsoft.com/office/officeart/2018/2/layout/IconLabelList"/>
    <dgm:cxn modelId="{50379BC4-DB94-47C9-8396-184EB3BB344D}" type="presParOf" srcId="{443BEA77-32FB-42CC-B49E-81ECD1270C47}" destId="{64B9D7FD-F8E1-44A5-B2CB-3DB12AC2D9DC}" srcOrd="5" destOrd="0" presId="urn:microsoft.com/office/officeart/2018/2/layout/IconLabelList"/>
    <dgm:cxn modelId="{D810B0F6-6855-4775-B7CA-981559967EEB}" type="presParOf" srcId="{443BEA77-32FB-42CC-B49E-81ECD1270C47}" destId="{348A3D69-5044-45F8-895D-2EA2AD0B84D6}" srcOrd="6" destOrd="0" presId="urn:microsoft.com/office/officeart/2018/2/layout/IconLabelList"/>
    <dgm:cxn modelId="{8C8631D2-B990-4C33-8412-00FE51D33CCD}" type="presParOf" srcId="{348A3D69-5044-45F8-895D-2EA2AD0B84D6}" destId="{99B11405-EC66-40AF-8FEC-3962951B6085}" srcOrd="0" destOrd="0" presId="urn:microsoft.com/office/officeart/2018/2/layout/IconLabelList"/>
    <dgm:cxn modelId="{11CB361E-AF93-45F8-BFF6-5FC11A1BD1BC}" type="presParOf" srcId="{348A3D69-5044-45F8-895D-2EA2AD0B84D6}" destId="{6013490F-56E1-42B0-87C8-14BC1EF072D5}" srcOrd="1" destOrd="0" presId="urn:microsoft.com/office/officeart/2018/2/layout/IconLabelList"/>
    <dgm:cxn modelId="{08DD752C-658A-4791-BBD6-3A2FD3C2F547}" type="presParOf" srcId="{348A3D69-5044-45F8-895D-2EA2AD0B84D6}" destId="{0842B71D-5981-408F-92A6-DCE75223210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DAA68-8C53-4A34-ACF9-C505577EAF9C}">
      <dsp:nvSpPr>
        <dsp:cNvPr id="0" name=""/>
        <dsp:cNvSpPr/>
      </dsp:nvSpPr>
      <dsp:spPr>
        <a:xfrm>
          <a:off x="666760" y="612838"/>
          <a:ext cx="983542" cy="98354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6C0E8A-1A94-408C-A777-565B293D4C69}">
      <dsp:nvSpPr>
        <dsp:cNvPr id="0" name=""/>
        <dsp:cNvSpPr/>
      </dsp:nvSpPr>
      <dsp:spPr>
        <a:xfrm>
          <a:off x="65706"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a:t>Ask questions</a:t>
          </a:r>
        </a:p>
      </dsp:txBody>
      <dsp:txXfrm>
        <a:off x="65706" y="1949506"/>
        <a:ext cx="2185650" cy="720000"/>
      </dsp:txXfrm>
    </dsp:sp>
    <dsp:sp modelId="{313B8902-F5B8-4681-9EE5-7AAE3F09CB01}">
      <dsp:nvSpPr>
        <dsp:cNvPr id="0" name=""/>
        <dsp:cNvSpPr/>
      </dsp:nvSpPr>
      <dsp:spPr>
        <a:xfrm>
          <a:off x="3234899" y="612838"/>
          <a:ext cx="983542" cy="98354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9F167B-946A-49C4-8ABE-B32F7745C2EA}">
      <dsp:nvSpPr>
        <dsp:cNvPr id="0" name=""/>
        <dsp:cNvSpPr/>
      </dsp:nvSpPr>
      <dsp:spPr>
        <a:xfrm>
          <a:off x="2633845"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a:t>Read current and previous discussions</a:t>
          </a:r>
        </a:p>
      </dsp:txBody>
      <dsp:txXfrm>
        <a:off x="2633845" y="1949506"/>
        <a:ext cx="2185650" cy="720000"/>
      </dsp:txXfrm>
    </dsp:sp>
    <dsp:sp modelId="{70C84135-20B7-4BA9-BF0B-B51BFBED8593}">
      <dsp:nvSpPr>
        <dsp:cNvPr id="0" name=""/>
        <dsp:cNvSpPr/>
      </dsp:nvSpPr>
      <dsp:spPr>
        <a:xfrm>
          <a:off x="666760" y="3215919"/>
          <a:ext cx="983542" cy="98354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A75314-6EC3-4F47-A78F-D389835C04A6}">
      <dsp:nvSpPr>
        <dsp:cNvPr id="0" name=""/>
        <dsp:cNvSpPr/>
      </dsp:nvSpPr>
      <dsp:spPr>
        <a:xfrm>
          <a:off x="65706" y="4552587"/>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a:t>Search by keyword for specific information</a:t>
          </a:r>
        </a:p>
      </dsp:txBody>
      <dsp:txXfrm>
        <a:off x="65706" y="4552587"/>
        <a:ext cx="2185650" cy="720000"/>
      </dsp:txXfrm>
    </dsp:sp>
    <dsp:sp modelId="{99B11405-EC66-40AF-8FEC-3962951B6085}">
      <dsp:nvSpPr>
        <dsp:cNvPr id="0" name=""/>
        <dsp:cNvSpPr/>
      </dsp:nvSpPr>
      <dsp:spPr>
        <a:xfrm>
          <a:off x="3234899" y="3215919"/>
          <a:ext cx="983542" cy="98354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2B71D-5981-408F-92A6-DCE75223210F}">
      <dsp:nvSpPr>
        <dsp:cNvPr id="0" name=""/>
        <dsp:cNvSpPr/>
      </dsp:nvSpPr>
      <dsp:spPr>
        <a:xfrm>
          <a:off x="2633845" y="4552587"/>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90000"/>
            </a:lnSpc>
            <a:spcBef>
              <a:spcPct val="0"/>
            </a:spcBef>
            <a:spcAft>
              <a:spcPct val="35000"/>
            </a:spcAft>
          </a:pPr>
          <a:r>
            <a:rPr lang="en-US" sz="1900" kern="1200"/>
            <a:t>Participate in community activities </a:t>
          </a:r>
        </a:p>
      </dsp:txBody>
      <dsp:txXfrm>
        <a:off x="2633845" y="4552587"/>
        <a:ext cx="21856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0FF00D15-4C0F-4785-8F2E-80C13797318A}" type="datetimeFigureOut">
              <a:rPr lang="en-US" smtClean="0"/>
              <a:t>8/20/2019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AE701073-3D56-48DA-9D7E-CAE81E21D4B7}" type="slidenum">
              <a:rPr lang="en-US" smtClean="0"/>
              <a:t>‹#›</a:t>
            </a:fld>
            <a:endParaRPr lang="en-US"/>
          </a:p>
        </p:txBody>
      </p:sp>
    </p:spTree>
    <p:extLst>
      <p:ext uri="{BB962C8B-B14F-4D97-AF65-F5344CB8AC3E}">
        <p14:creationId xmlns:p14="http://schemas.microsoft.com/office/powerpoint/2010/main" val="106689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urses.lincs.ed.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a:t>
            </a:r>
            <a:r>
              <a:rPr lang="en-US" baseline="0" dirty="0" smtClean="0"/>
              <a:t> will start the session, say hello and turn it over to Sydney to give an introduction to the platform [CHAT feature, microphone auto muted, </a:t>
            </a:r>
            <a:r>
              <a:rPr lang="en-US" baseline="0" dirty="0" err="1" smtClean="0"/>
              <a:t>etc</a:t>
            </a:r>
            <a:r>
              <a:rPr lang="en-US" baseline="0" dirty="0" smtClean="0"/>
              <a:t>]</a:t>
            </a:r>
          </a:p>
          <a:p>
            <a:endParaRPr lang="en-US" baseline="0" dirty="0" smtClean="0"/>
          </a:p>
          <a:p>
            <a:r>
              <a:rPr lang="en-US" dirty="0" smtClean="0"/>
              <a:t>Sr. Janice Reading </a:t>
            </a:r>
            <a:r>
              <a:rPr lang="en-US" dirty="0"/>
              <a:t>Works will welcome everyone</a:t>
            </a:r>
          </a:p>
          <a:p>
            <a:r>
              <a:rPr lang="en-US" dirty="0"/>
              <a:t>A Guided Tour of the LINCS Adult Education Professional Development Online Tool</a:t>
            </a:r>
          </a:p>
          <a:p>
            <a:endParaRPr lang="en-US" dirty="0"/>
          </a:p>
          <a:p>
            <a:r>
              <a:rPr lang="en-US" dirty="0"/>
              <a:t>This webinar is part of the series of monthly workshops provided by Reading Works, in partnership with CSW, the DRWF, DESC, the City of Detroit, and JPMorgan Chase. LINCS is the online Literacy Information and Communication System providing high-quality, on-demand educational opportunities for those in the field of adult education. It includes a resource center, online courses, and communities of practice for practitioners and administrators; a learner center of free online resources for students; and resources and services for state staff. Your tour guides will be Judy Mortrude of World Education and Jesse </a:t>
            </a:r>
            <a:r>
              <a:rPr lang="en-US" dirty="0" err="1"/>
              <a:t>Stadd</a:t>
            </a:r>
            <a:r>
              <a:rPr lang="en-US" dirty="0"/>
              <a:t> from the Manhattan Strategy Group (MSG), who manage the LINCS system for the US Department of Education. The theme of this tour is our four targeted program models – shown on next slide - and our tour guides will point out specific resources related to these topics.</a:t>
            </a:r>
          </a:p>
        </p:txBody>
      </p:sp>
      <p:sp>
        <p:nvSpPr>
          <p:cNvPr id="4" name="Slide Number Placeholder 3"/>
          <p:cNvSpPr>
            <a:spLocks noGrp="1"/>
          </p:cNvSpPr>
          <p:nvPr>
            <p:ph type="sldNum" sz="quarter" idx="10"/>
          </p:nvPr>
        </p:nvSpPr>
        <p:spPr/>
        <p:txBody>
          <a:bodyPr/>
          <a:lstStyle/>
          <a:p>
            <a:fld id="{AE701073-3D56-48DA-9D7E-CAE81E21D4B7}" type="slidenum">
              <a:rPr lang="en-US" smtClean="0"/>
              <a:t>1</a:t>
            </a:fld>
            <a:endParaRPr lang="en-US"/>
          </a:p>
        </p:txBody>
      </p:sp>
    </p:spTree>
    <p:extLst>
      <p:ext uri="{BB962C8B-B14F-4D97-AF65-F5344CB8AC3E}">
        <p14:creationId xmlns:p14="http://schemas.microsoft.com/office/powerpoint/2010/main" val="249534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Jessie</a:t>
            </a:r>
          </a:p>
          <a:p>
            <a:endParaRPr lang="en-US" dirty="0"/>
          </a:p>
          <a:p>
            <a:r>
              <a:rPr lang="en-US" dirty="0"/>
              <a:t>The LINCS Community is a virtual professional learning space for adult educators and stakeholders. The community has over 13,000 members from across the nation. Members join topical groups to engage in discussions focused on critical topics to the field of adult education. Groups are supported by moderators who facilitate conversation, share relevant resources, and coordinate special episodic events such as guest discussions or expert-led webinars.</a:t>
            </a:r>
          </a:p>
          <a:p>
            <a:r>
              <a:rPr lang="en-US" dirty="0"/>
              <a:t> </a:t>
            </a:r>
            <a:endParaRPr lang="en-US" dirty="0" smtClean="0"/>
          </a:p>
          <a:p>
            <a:r>
              <a:rPr lang="en-US" dirty="0" smtClean="0"/>
              <a:t>[MOVE TO WEBSITE]</a:t>
            </a:r>
          </a:p>
          <a:p>
            <a:endParaRPr lang="en-US" dirty="0"/>
          </a:p>
          <a:p>
            <a:r>
              <a:rPr lang="en-US" dirty="0"/>
              <a:t>On the front page you’ll see all new announcements, resources, and activities in the LINCS community. </a:t>
            </a:r>
          </a:p>
          <a:p>
            <a:r>
              <a:rPr lang="en-US" dirty="0"/>
              <a:t> </a:t>
            </a:r>
          </a:p>
          <a:p>
            <a:r>
              <a:rPr lang="en-US" dirty="0"/>
              <a:t>The community is separated into public and micro-groups (micro-groups have a very specific focus). You are welcome to join as many groups of interest and participate in the community as you would like. On the groups page you are able to see how many posts are within the community group as well as the date of last activity. You can also look at which groups have recent activity.</a:t>
            </a:r>
          </a:p>
          <a:p>
            <a:r>
              <a:rPr lang="en-US" dirty="0"/>
              <a:t> </a:t>
            </a:r>
          </a:p>
          <a:p>
            <a:r>
              <a:rPr lang="en-US" dirty="0"/>
              <a:t>When you click on a specific group you will be able to see a number of features:</a:t>
            </a:r>
          </a:p>
          <a:p>
            <a:pPr lvl="0"/>
            <a:r>
              <a:rPr lang="en-US" dirty="0"/>
              <a:t>An overview of the group which describes the target audience and the topics which may be discussed in the group</a:t>
            </a:r>
          </a:p>
          <a:p>
            <a:pPr lvl="0"/>
            <a:endParaRPr lang="en-US" dirty="0" smtClean="0"/>
          </a:p>
          <a:p>
            <a:pPr lvl="0"/>
            <a:r>
              <a:rPr lang="en-US" dirty="0" smtClean="0"/>
              <a:t>A </a:t>
            </a:r>
            <a:r>
              <a:rPr lang="en-US" dirty="0"/>
              <a:t>discussion board</a:t>
            </a:r>
          </a:p>
          <a:p>
            <a:pPr lvl="0"/>
            <a:r>
              <a:rPr lang="en-US" dirty="0"/>
              <a:t>Documents with helpful information that were posted by the moderator</a:t>
            </a:r>
          </a:p>
          <a:p>
            <a:pPr lvl="0"/>
            <a:r>
              <a:rPr lang="en-US" dirty="0"/>
              <a:t>Moderator contact information</a:t>
            </a:r>
          </a:p>
          <a:p>
            <a:pPr lvl="0"/>
            <a:r>
              <a:rPr lang="en-US" dirty="0"/>
              <a:t>Recent members</a:t>
            </a:r>
          </a:p>
          <a:p>
            <a:r>
              <a:rPr lang="en-US" dirty="0"/>
              <a:t> </a:t>
            </a:r>
          </a:p>
          <a:p>
            <a:r>
              <a:rPr lang="en-US" dirty="0"/>
              <a:t>The discussion board is where the majority of interactions occur. Members can post anything of interest within this board and obtain comments from the moderator and peers. Each of the discussion posts can also be tagged with keywords to make them easily searchable.</a:t>
            </a:r>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10</a:t>
            </a:fld>
            <a:endParaRPr lang="en-US"/>
          </a:p>
        </p:txBody>
      </p:sp>
    </p:spTree>
    <p:extLst>
      <p:ext uri="{BB962C8B-B14F-4D97-AF65-F5344CB8AC3E}">
        <p14:creationId xmlns:p14="http://schemas.microsoft.com/office/powerpoint/2010/main" val="61959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Jessie: So,</a:t>
            </a:r>
            <a:r>
              <a:rPr lang="en-US" baseline="0" dirty="0" smtClean="0"/>
              <a:t> as a recap, the COMMUNITY is the place to ask questions, join discussions or review discussions that have happened on topics you’re interested in, participate in community activities. </a:t>
            </a:r>
          </a:p>
          <a:p>
            <a:endParaRPr lang="en-US" dirty="0"/>
          </a:p>
          <a:p>
            <a:r>
              <a:rPr lang="en-US" dirty="0" smtClean="0"/>
              <a:t>In your Detroit Learning Community Focus areas, you’ll find a great deal of</a:t>
            </a:r>
            <a:r>
              <a:rPr lang="en-US" baseline="0" dirty="0" smtClean="0"/>
              <a:t> information here on</a:t>
            </a:r>
            <a:r>
              <a:rPr lang="en-US" dirty="0" smtClean="0"/>
              <a:t>:</a:t>
            </a:r>
            <a:endParaRPr lang="en-US" dirty="0"/>
          </a:p>
          <a:p>
            <a:r>
              <a:rPr lang="en-US" dirty="0"/>
              <a:t>IET</a:t>
            </a:r>
          </a:p>
          <a:p>
            <a:r>
              <a:rPr lang="en-US" dirty="0"/>
              <a:t>CP Bridges</a:t>
            </a:r>
          </a:p>
          <a:p>
            <a:r>
              <a:rPr lang="en-US" dirty="0"/>
              <a:t>Accelerated HSE/D</a:t>
            </a:r>
          </a:p>
          <a:p>
            <a:r>
              <a:rPr lang="en-US" dirty="0"/>
              <a:t>Employment</a:t>
            </a:r>
            <a:r>
              <a:rPr lang="en-US" baseline="0" dirty="0"/>
              <a:t> based programs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11</a:t>
            </a:fld>
            <a:endParaRPr lang="en-US"/>
          </a:p>
        </p:txBody>
      </p:sp>
    </p:spTree>
    <p:extLst>
      <p:ext uri="{BB962C8B-B14F-4D97-AF65-F5344CB8AC3E}">
        <p14:creationId xmlns:p14="http://schemas.microsoft.com/office/powerpoint/2010/main" val="295022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Judy</a:t>
            </a:r>
          </a:p>
          <a:p>
            <a:endParaRPr lang="en-US" dirty="0"/>
          </a:p>
          <a:p>
            <a:r>
              <a:rPr lang="en-US" dirty="0"/>
              <a:t>The </a:t>
            </a:r>
            <a:r>
              <a:rPr lang="en-US" u="sng" dirty="0">
                <a:hlinkClick r:id="rId3"/>
              </a:rPr>
              <a:t>LINCS Learning Portal</a:t>
            </a:r>
            <a:r>
              <a:rPr lang="en-US" dirty="0"/>
              <a:t> provides access to online courses for adult educators. Educators can explore 20+ self-paced, online courses available for use anytime, anywhere. Interested users can register for each course at any point, take as much time as needed to complete a course, and then download a certificate of completion for documentation when you are finished.</a:t>
            </a:r>
          </a:p>
          <a:p>
            <a:endParaRPr lang="en-US" dirty="0"/>
          </a:p>
          <a:p>
            <a:r>
              <a:rPr lang="en-US" dirty="0"/>
              <a:t>[GO TO </a:t>
            </a:r>
            <a:r>
              <a:rPr lang="en-US" dirty="0" smtClean="0"/>
              <a:t>WEBSITE - COURSES </a:t>
            </a:r>
            <a:r>
              <a:rPr lang="en-US" dirty="0"/>
              <a:t>– CP – INTRODUCTION TO WFP and EMPLOYABILITY SKILLS]</a:t>
            </a:r>
          </a:p>
          <a:p>
            <a:endParaRPr lang="en-US" dirty="0" smtClean="0"/>
          </a:p>
          <a:p>
            <a:r>
              <a:rPr lang="en-US" dirty="0" smtClean="0"/>
              <a:t>Here’s </a:t>
            </a:r>
            <a:r>
              <a:rPr lang="en-US" dirty="0"/>
              <a:t>a course that specifically introduces the Employability Skills Framework from US ED.  The audience for the course includes any of you on this webinar – teachers, administrators, advisors – The course is 1.5 hours and you can self-enroll. Once you do, you’ll receive an email and can access LINCS help if you need it.</a:t>
            </a:r>
          </a:p>
          <a:p>
            <a:endParaRPr lang="en-US" dirty="0"/>
          </a:p>
          <a:p>
            <a:r>
              <a:rPr lang="en-US" dirty="0"/>
              <a:t>If you’ve used this before, we’ve recently updated the look and functionality of the Learning Portal. So if you haven’t visited recently, stop by and take a look! </a:t>
            </a:r>
          </a:p>
        </p:txBody>
      </p:sp>
      <p:sp>
        <p:nvSpPr>
          <p:cNvPr id="4" name="Slide Number Placeholder 3"/>
          <p:cNvSpPr>
            <a:spLocks noGrp="1"/>
          </p:cNvSpPr>
          <p:nvPr>
            <p:ph type="sldNum" sz="quarter" idx="5"/>
          </p:nvPr>
        </p:nvSpPr>
        <p:spPr/>
        <p:txBody>
          <a:bodyPr/>
          <a:lstStyle/>
          <a:p>
            <a:fld id="{AE701073-3D56-48DA-9D7E-CAE81E21D4B7}" type="slidenum">
              <a:rPr lang="en-US" smtClean="0"/>
              <a:t>12</a:t>
            </a:fld>
            <a:endParaRPr lang="en-US"/>
          </a:p>
        </p:txBody>
      </p:sp>
    </p:spTree>
    <p:extLst>
      <p:ext uri="{BB962C8B-B14F-4D97-AF65-F5344CB8AC3E}">
        <p14:creationId xmlns:p14="http://schemas.microsoft.com/office/powerpoint/2010/main" val="104183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smtClean="0"/>
              <a:t>Judy: The Learning Portal has courses in all of the topics you see here – and more are developed each year. </a:t>
            </a:r>
            <a:endParaRPr lang="en-US" baseline="0" dirty="0"/>
          </a:p>
          <a:p>
            <a:endParaRPr lang="en-US" dirty="0"/>
          </a:p>
          <a:p>
            <a:r>
              <a:rPr lang="en-US" dirty="0" smtClean="0"/>
              <a:t>You can see that the</a:t>
            </a:r>
            <a:r>
              <a:rPr lang="en-US" baseline="0" dirty="0" smtClean="0"/>
              <a:t> </a:t>
            </a:r>
            <a:r>
              <a:rPr lang="en-US" dirty="0" smtClean="0"/>
              <a:t>FOCUS AREAS of you</a:t>
            </a:r>
            <a:r>
              <a:rPr lang="en-US" baseline="0" dirty="0" smtClean="0"/>
              <a:t>r Detroit learning community dovetail nicely with some of the content on LINCS including all of the career pathway work, the teaching &amp; learning differentiated instruction courses, and the focus on integrating technology.</a:t>
            </a:r>
            <a:endParaRPr lang="en-US" dirty="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13</a:t>
            </a:fld>
            <a:endParaRPr lang="en-US"/>
          </a:p>
        </p:txBody>
      </p:sp>
    </p:spTree>
    <p:extLst>
      <p:ext uri="{BB962C8B-B14F-4D97-AF65-F5344CB8AC3E}">
        <p14:creationId xmlns:p14="http://schemas.microsoft.com/office/powerpoint/2010/main" val="7594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dirty="0" smtClean="0"/>
              <a:t>Judy</a:t>
            </a:r>
            <a:endParaRPr lang="en-US" dirty="0"/>
          </a:p>
          <a:p>
            <a:endParaRPr lang="en-US" dirty="0"/>
          </a:p>
          <a:p>
            <a:r>
              <a:rPr lang="en-US" dirty="0"/>
              <a:t>I want to note what is new and coming soon to the portal:</a:t>
            </a:r>
          </a:p>
          <a:p>
            <a:endParaRPr lang="en-US" dirty="0"/>
          </a:p>
          <a:p>
            <a:r>
              <a:rPr lang="en-US" dirty="0" smtClean="0"/>
              <a:t>Some recently added courses:</a:t>
            </a:r>
            <a:endParaRPr lang="en-US" dirty="0"/>
          </a:p>
          <a:p>
            <a:pPr lvl="1"/>
            <a:r>
              <a:rPr lang="en-US" dirty="0"/>
              <a:t>The Dos and Don’ts of Teaching in Correctional and Reentry Education </a:t>
            </a:r>
          </a:p>
          <a:p>
            <a:pPr lvl="1"/>
            <a:r>
              <a:rPr lang="en-US" dirty="0"/>
              <a:t>Updated Learning to Achieve courses on Accommodations and English Language Learners</a:t>
            </a:r>
          </a:p>
          <a:p>
            <a:r>
              <a:rPr lang="en-US" dirty="0"/>
              <a:t>Courses coming this fall:</a:t>
            </a:r>
          </a:p>
          <a:p>
            <a:pPr lvl="1"/>
            <a:r>
              <a:rPr lang="en-US" dirty="0"/>
              <a:t>Writing </a:t>
            </a:r>
          </a:p>
          <a:p>
            <a:pPr lvl="1"/>
            <a:r>
              <a:rPr lang="en-US" dirty="0"/>
              <a:t>Teaching Adults to Read</a:t>
            </a:r>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14</a:t>
            </a:fld>
            <a:endParaRPr lang="en-US"/>
          </a:p>
        </p:txBody>
      </p:sp>
    </p:spTree>
    <p:extLst>
      <p:ext uri="{BB962C8B-B14F-4D97-AF65-F5344CB8AC3E}">
        <p14:creationId xmlns:p14="http://schemas.microsoft.com/office/powerpoint/2010/main" val="43378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Jessie:</a:t>
            </a:r>
          </a:p>
          <a:p>
            <a:r>
              <a:rPr lang="en-US" dirty="0" smtClean="0"/>
              <a:t>The </a:t>
            </a:r>
            <a:r>
              <a:rPr lang="en-US" dirty="0"/>
              <a:t>resource collection includes </a:t>
            </a:r>
            <a:r>
              <a:rPr lang="en-US" dirty="0" smtClean="0"/>
              <a:t>more than 750 </a:t>
            </a:r>
            <a:r>
              <a:rPr lang="en-US" i="1" dirty="0"/>
              <a:t>vetted</a:t>
            </a:r>
            <a:r>
              <a:rPr lang="en-US" dirty="0"/>
              <a:t> resources for various audiences, including many instructional and program management resources. </a:t>
            </a:r>
          </a:p>
          <a:p>
            <a:endParaRPr lang="en-US" dirty="0" smtClean="0"/>
          </a:p>
          <a:p>
            <a:r>
              <a:rPr lang="en-US" dirty="0" smtClean="0"/>
              <a:t>[MOVE</a:t>
            </a:r>
            <a:r>
              <a:rPr lang="en-US" baseline="0" dirty="0" smtClean="0"/>
              <a:t> TO WEBSITE]</a:t>
            </a:r>
          </a:p>
          <a:p>
            <a:endParaRPr lang="en-US" dirty="0"/>
          </a:p>
          <a:p>
            <a:r>
              <a:rPr lang="en-US" dirty="0"/>
              <a:t>The LINCS Resource Collection (https://lincs.ed.gov/resource-collection) provides free online access to high-quality, evidence-based, vetted materials to help adult education practitioners and state and local staff improve programs, services, instruction, and teacher quality. Spanning </a:t>
            </a:r>
            <a:r>
              <a:rPr lang="en-US" dirty="0" smtClean="0"/>
              <a:t>16 </a:t>
            </a:r>
            <a:r>
              <a:rPr lang="en-US" dirty="0"/>
              <a:t>topic areas, the collection provides relevant instructional resources and professional development materials, as well as research articles, policy briefs, reports, multimedia resources, and more. </a:t>
            </a:r>
            <a:endParaRPr lang="en-US" dirty="0" smtClean="0"/>
          </a:p>
          <a:p>
            <a:endParaRPr lang="en-US" dirty="0" smtClean="0"/>
          </a:p>
          <a:p>
            <a:r>
              <a:rPr lang="en-US" dirty="0" smtClean="0"/>
              <a:t>Again you can easily</a:t>
            </a:r>
            <a:r>
              <a:rPr lang="en-US" baseline="0" dirty="0" smtClean="0"/>
              <a:t> search by typing in keywords or phrases or by using the TOPIC AREA and RESOURCE TYPE filters.</a:t>
            </a:r>
          </a:p>
          <a:p>
            <a:endParaRPr lang="en-US" baseline="0" dirty="0" smtClean="0"/>
          </a:p>
          <a:p>
            <a:r>
              <a:rPr lang="en-US" baseline="0" dirty="0" smtClean="0"/>
              <a:t>[TYPE in Integrated Education &amp; Training – review results</a:t>
            </a:r>
            <a:r>
              <a:rPr lang="en-US" baseline="0" dirty="0" smtClean="0"/>
              <a:t>]</a:t>
            </a:r>
          </a:p>
          <a:p>
            <a:r>
              <a:rPr lang="en-US" baseline="0" dirty="0" smtClean="0"/>
              <a:t>[CLICK CP and VIDEOS – review results]</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15</a:t>
            </a:fld>
            <a:endParaRPr lang="en-US"/>
          </a:p>
        </p:txBody>
      </p:sp>
    </p:spTree>
    <p:extLst>
      <p:ext uri="{BB962C8B-B14F-4D97-AF65-F5344CB8AC3E}">
        <p14:creationId xmlns:p14="http://schemas.microsoft.com/office/powerpoint/2010/main" val="5250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 The LINCS Community of Practice, the Learning Portal, and the Resource Collection are all designed to support adult education </a:t>
            </a:r>
            <a:r>
              <a:rPr lang="en-US" dirty="0" smtClean="0"/>
              <a:t>instructors</a:t>
            </a:r>
            <a:r>
              <a:rPr lang="en-US" baseline="0" dirty="0" smtClean="0"/>
              <a:t> and their partners in adult career pathway delivery systems.  But you don’t have to be a teacher to access and use these resources!</a:t>
            </a:r>
            <a:r>
              <a:rPr lang="en-US" dirty="0" smtClean="0"/>
              <a:t> Workforce development partners, human service partners, and other partners</a:t>
            </a:r>
            <a:r>
              <a:rPr lang="en-US" baseline="0" dirty="0" smtClean="0"/>
              <a:t> in your integrated education &amp; training, career pathway bridge, and employment based initiatives may all find valuable resources here.</a:t>
            </a:r>
            <a:endParaRPr lang="en-US" dirty="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16</a:t>
            </a:fld>
            <a:endParaRPr lang="en-US"/>
          </a:p>
        </p:txBody>
      </p:sp>
    </p:spTree>
    <p:extLst>
      <p:ext uri="{BB962C8B-B14F-4D97-AF65-F5344CB8AC3E}">
        <p14:creationId xmlns:p14="http://schemas.microsoft.com/office/powerpoint/2010/main" val="363923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a:t>
            </a:r>
            <a:r>
              <a:rPr lang="en-US" dirty="0"/>
              <a:t>While LINCS primarily </a:t>
            </a:r>
            <a:r>
              <a:rPr lang="en-US" dirty="0" smtClean="0"/>
              <a:t>serves the </a:t>
            </a:r>
            <a:r>
              <a:rPr lang="en-US" dirty="0"/>
              <a:t>adult </a:t>
            </a:r>
            <a:r>
              <a:rPr lang="en-US" i="1" dirty="0" smtClean="0"/>
              <a:t>educator</a:t>
            </a:r>
            <a:r>
              <a:rPr lang="en-US" dirty="0" smtClean="0"/>
              <a:t> community, </a:t>
            </a:r>
            <a:r>
              <a:rPr lang="en-US" dirty="0"/>
              <a:t>LINCS also has resources for adult learners. </a:t>
            </a:r>
          </a:p>
        </p:txBody>
      </p:sp>
      <p:sp>
        <p:nvSpPr>
          <p:cNvPr id="4" name="Slide Number Placeholder 3"/>
          <p:cNvSpPr>
            <a:spLocks noGrp="1"/>
          </p:cNvSpPr>
          <p:nvPr>
            <p:ph type="sldNum" sz="quarter" idx="5"/>
          </p:nvPr>
        </p:nvSpPr>
        <p:spPr/>
        <p:txBody>
          <a:bodyPr/>
          <a:lstStyle/>
          <a:p>
            <a:fld id="{AE701073-3D56-48DA-9D7E-CAE81E21D4B7}" type="slidenum">
              <a:rPr lang="en-US" smtClean="0"/>
              <a:t>17</a:t>
            </a:fld>
            <a:endParaRPr lang="en-US"/>
          </a:p>
        </p:txBody>
      </p:sp>
    </p:spTree>
    <p:extLst>
      <p:ext uri="{BB962C8B-B14F-4D97-AF65-F5344CB8AC3E}">
        <p14:creationId xmlns:p14="http://schemas.microsoft.com/office/powerpoint/2010/main" val="317717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dirty="0" smtClean="0"/>
              <a:t>Judy</a:t>
            </a:r>
            <a:endParaRPr lang="en-US" dirty="0"/>
          </a:p>
          <a:p>
            <a:endParaRPr lang="en-US" dirty="0"/>
          </a:p>
          <a:p>
            <a:r>
              <a:rPr lang="en-US" dirty="0"/>
              <a:t>The LINCS Learner Center is the only website in the LINCS suite which is targeted to assist learners. </a:t>
            </a:r>
            <a:endParaRPr lang="en-US" dirty="0" smtClean="0"/>
          </a:p>
          <a:p>
            <a:endParaRPr lang="en-US" dirty="0" smtClean="0"/>
          </a:p>
          <a:p>
            <a:r>
              <a:rPr lang="en-US" dirty="0" smtClean="0"/>
              <a:t>[MOVE TO WEBSITE  learner.lincs.ed.gov]</a:t>
            </a:r>
          </a:p>
          <a:p>
            <a:endParaRPr lang="en-US" dirty="0" smtClean="0"/>
          </a:p>
          <a:p>
            <a:r>
              <a:rPr lang="en-US" dirty="0" smtClean="0"/>
              <a:t>On </a:t>
            </a:r>
            <a:r>
              <a:rPr lang="en-US" dirty="0"/>
              <a:t>this site, learners can:</a:t>
            </a:r>
          </a:p>
          <a:p>
            <a:pPr marL="171707" indent="-171707">
              <a:buFont typeface="Arial" panose="020B0604020202020204" pitchFamily="34" charset="0"/>
              <a:buChar char="•"/>
            </a:pPr>
            <a:r>
              <a:rPr lang="en-US" dirty="0"/>
              <a:t>Learn to read</a:t>
            </a:r>
          </a:p>
          <a:p>
            <a:pPr marL="171707" indent="-171707">
              <a:buFont typeface="Arial" panose="020B0604020202020204" pitchFamily="34" charset="0"/>
              <a:buChar char="•"/>
            </a:pPr>
            <a:r>
              <a:rPr lang="en-US" dirty="0"/>
              <a:t>Learn </a:t>
            </a:r>
            <a:r>
              <a:rPr lang="en-US" dirty="0" smtClean="0"/>
              <a:t>math – the TV411 Math &amp; Finance</a:t>
            </a:r>
            <a:r>
              <a:rPr lang="en-US" baseline="0" dirty="0" smtClean="0"/>
              <a:t> instructional videos</a:t>
            </a:r>
            <a:endParaRPr lang="en-US" dirty="0"/>
          </a:p>
          <a:p>
            <a:pPr marL="171707" indent="-171707">
              <a:buFont typeface="Arial" panose="020B0604020202020204" pitchFamily="34" charset="0"/>
              <a:buChar char="•"/>
            </a:pPr>
            <a:r>
              <a:rPr lang="en-US" dirty="0"/>
              <a:t>Learn science</a:t>
            </a:r>
          </a:p>
          <a:p>
            <a:pPr marL="171707" indent="-171707">
              <a:buFont typeface="Arial" panose="020B0604020202020204" pitchFamily="34" charset="0"/>
              <a:buChar char="•"/>
            </a:pPr>
            <a:r>
              <a:rPr lang="en-US" dirty="0"/>
              <a:t>Learn </a:t>
            </a:r>
            <a:r>
              <a:rPr lang="en-US" dirty="0" smtClean="0"/>
              <a:t>English – USA Learns &amp; Share America – English Learning</a:t>
            </a:r>
            <a:endParaRPr lang="en-US" dirty="0"/>
          </a:p>
          <a:p>
            <a:pPr marL="171707" indent="-171707">
              <a:buFont typeface="Arial" panose="020B0604020202020204" pitchFamily="34" charset="0"/>
              <a:buChar char="•"/>
            </a:pPr>
            <a:r>
              <a:rPr lang="en-US" dirty="0"/>
              <a:t>Get job </a:t>
            </a:r>
            <a:r>
              <a:rPr lang="en-US" dirty="0" smtClean="0"/>
              <a:t>skills – My Next Move – Explore what you want to do for a living</a:t>
            </a:r>
            <a:endParaRPr lang="en-US" dirty="0"/>
          </a:p>
          <a:p>
            <a:pPr marL="171707" indent="-171707">
              <a:buFont typeface="Arial" panose="020B0604020202020204" pitchFamily="34" charset="0"/>
              <a:buChar char="•"/>
            </a:pPr>
            <a:r>
              <a:rPr lang="en-US" dirty="0"/>
              <a:t>Become a U.S. </a:t>
            </a:r>
            <a:r>
              <a:rPr lang="en-US" dirty="0" smtClean="0"/>
              <a:t>Citizen – Civics flash cards for the naturalization test</a:t>
            </a:r>
            <a:endParaRPr lang="en-US" dirty="0"/>
          </a:p>
          <a:p>
            <a:pPr marL="171707" indent="-171707">
              <a:buFont typeface="Arial" panose="020B0604020202020204" pitchFamily="34" charset="0"/>
              <a:buChar char="•"/>
            </a:pPr>
            <a:r>
              <a:rPr lang="en-US" dirty="0"/>
              <a:t>Find a program</a:t>
            </a:r>
          </a:p>
          <a:p>
            <a:pPr marL="171707" indent="-171707">
              <a:buFont typeface="Arial" panose="020B0604020202020204" pitchFamily="34" charset="0"/>
              <a:buChar char="•"/>
            </a:pPr>
            <a:endParaRPr lang="en-US" dirty="0"/>
          </a:p>
          <a:p>
            <a:r>
              <a:rPr lang="en-US" dirty="0"/>
              <a:t>Featured resources:</a:t>
            </a:r>
          </a:p>
          <a:p>
            <a:pPr marL="171707" indent="-171707">
              <a:buFont typeface="Arial" panose="020B0604020202020204" pitchFamily="34" charset="0"/>
              <a:buChar char="•"/>
            </a:pPr>
            <a:r>
              <a:rPr lang="en-US" dirty="0"/>
              <a:t>My </a:t>
            </a:r>
            <a:r>
              <a:rPr lang="en-US" dirty="0" err="1"/>
              <a:t>Money.Gov</a:t>
            </a:r>
            <a:r>
              <a:rPr lang="en-US" dirty="0"/>
              <a:t>: a website that describes the building blocks for managing your money.</a:t>
            </a:r>
          </a:p>
          <a:p>
            <a:pPr marL="171707" indent="-171707">
              <a:buFont typeface="Arial" panose="020B0604020202020204" pitchFamily="34" charset="0"/>
              <a:buChar char="•"/>
            </a:pPr>
            <a:r>
              <a:rPr lang="en-US" dirty="0"/>
              <a:t>Library for Adult Learners: has many resources to help individuals learn how to read</a:t>
            </a:r>
          </a:p>
          <a:p>
            <a:pPr marL="171707" indent="-171707">
              <a:buFont typeface="Arial" panose="020B0604020202020204" pitchFamily="34" charset="0"/>
              <a:buChar char="•"/>
            </a:pPr>
            <a:r>
              <a:rPr lang="en-US" dirty="0"/>
              <a:t>National Literacy Directory: directs adults to an adult education program based on their zip code provided</a:t>
            </a:r>
          </a:p>
          <a:p>
            <a:endParaRPr lang="en-US" dirty="0"/>
          </a:p>
          <a:p>
            <a:r>
              <a:rPr lang="en-US" b="1" dirty="0"/>
              <a:t>Question for participants:</a:t>
            </a:r>
          </a:p>
          <a:p>
            <a:r>
              <a:rPr lang="en-US" dirty="0"/>
              <a:t>IN WHAT WAYS DO YOU THINK THE LEARNER CENTER COULD BENEFIT YOUR STUDENTS OR PROGRAMS</a:t>
            </a:r>
            <a:r>
              <a:rPr lang="en-US" dirty="0" smtClean="0"/>
              <a:t>? [chat box]</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18</a:t>
            </a:fld>
            <a:endParaRPr lang="en-US"/>
          </a:p>
        </p:txBody>
      </p:sp>
    </p:spTree>
    <p:extLst>
      <p:ext uri="{BB962C8B-B14F-4D97-AF65-F5344CB8AC3E}">
        <p14:creationId xmlns:p14="http://schemas.microsoft.com/office/powerpoint/2010/main" val="3859151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 We know that you are all regional Detroit </a:t>
            </a:r>
            <a:r>
              <a:rPr lang="en-US" dirty="0" smtClean="0"/>
              <a:t>professionals, </a:t>
            </a:r>
            <a:r>
              <a:rPr lang="en-US" dirty="0"/>
              <a:t>but we</a:t>
            </a:r>
            <a:r>
              <a:rPr lang="en-US" baseline="0" dirty="0"/>
              <a:t> also know that Michigan’s adult education system recently awarded a contract for professional development </a:t>
            </a:r>
            <a:r>
              <a:rPr lang="en-US" i="1" baseline="0" dirty="0" smtClean="0"/>
              <a:t>statewide system </a:t>
            </a:r>
            <a:r>
              <a:rPr lang="en-US" i="1" baseline="0" dirty="0"/>
              <a:t>building</a:t>
            </a:r>
            <a:r>
              <a:rPr lang="en-US" baseline="0" dirty="0"/>
              <a:t>, so we want to promote the free LINCS resources that can be interwoven with the state efforts to support scale and sustainability.</a:t>
            </a:r>
          </a:p>
          <a:p>
            <a:endParaRPr lang="en-US" dirty="0"/>
          </a:p>
          <a:p>
            <a:r>
              <a:rPr lang="en-US" dirty="0"/>
              <a:t>So</a:t>
            </a:r>
            <a:r>
              <a:rPr lang="en-US" baseline="0" dirty="0"/>
              <a:t> </a:t>
            </a:r>
            <a:r>
              <a:rPr lang="en-US" baseline="0" dirty="0" smtClean="0"/>
              <a:t>I’ll take </a:t>
            </a:r>
            <a:r>
              <a:rPr lang="en-US" baseline="0" dirty="0"/>
              <a:t>minute or two to share these LINCS services.</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19</a:t>
            </a:fld>
            <a:endParaRPr lang="en-US"/>
          </a:p>
        </p:txBody>
      </p:sp>
    </p:spTree>
    <p:extLst>
      <p:ext uri="{BB962C8B-B14F-4D97-AF65-F5344CB8AC3E}">
        <p14:creationId xmlns:p14="http://schemas.microsoft.com/office/powerpoint/2010/main" val="8569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dirty="0" smtClean="0"/>
              <a:t>Sr.</a:t>
            </a:r>
            <a:r>
              <a:rPr lang="en-US" baseline="0" dirty="0" smtClean="0"/>
              <a:t> Janice</a:t>
            </a:r>
            <a:r>
              <a:rPr lang="en-US" dirty="0" smtClean="0"/>
              <a:t>. </a:t>
            </a:r>
            <a:r>
              <a:rPr lang="en-US" dirty="0"/>
              <a:t>Review the four strategies.</a:t>
            </a:r>
          </a:p>
        </p:txBody>
      </p:sp>
      <p:sp>
        <p:nvSpPr>
          <p:cNvPr id="4" name="Slide Number Placeholder 3"/>
          <p:cNvSpPr>
            <a:spLocks noGrp="1"/>
          </p:cNvSpPr>
          <p:nvPr>
            <p:ph type="sldNum" sz="quarter" idx="5"/>
          </p:nvPr>
        </p:nvSpPr>
        <p:spPr/>
        <p:txBody>
          <a:bodyPr/>
          <a:lstStyle/>
          <a:p>
            <a:fld id="{AE701073-3D56-48DA-9D7E-CAE81E21D4B7}" type="slidenum">
              <a:rPr lang="en-US" smtClean="0"/>
              <a:t>2</a:t>
            </a:fld>
            <a:endParaRPr lang="en-US"/>
          </a:p>
        </p:txBody>
      </p:sp>
    </p:spTree>
    <p:extLst>
      <p:ext uri="{BB962C8B-B14F-4D97-AF65-F5344CB8AC3E}">
        <p14:creationId xmlns:p14="http://schemas.microsoft.com/office/powerpoint/2010/main" val="101056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Judy</a:t>
            </a:r>
          </a:p>
          <a:p>
            <a:endParaRPr lang="en-US" dirty="0"/>
          </a:p>
          <a:p>
            <a:r>
              <a:rPr lang="en-US" dirty="0"/>
              <a:t>LINCS provides technical assistance (TA) to state leaders and staff responsible for PD in order to meet WIOA Section 223 requirements</a:t>
            </a:r>
            <a:r>
              <a:rPr lang="en-US" dirty="0" smtClean="0"/>
              <a:t>. And in case you’re wondering, this</a:t>
            </a:r>
            <a:r>
              <a:rPr lang="en-US" baseline="0" dirty="0" smtClean="0"/>
              <a:t> section of WIOA describes the federal funds for state leadership activities – the 12.5% of the WIOA title II federal funds that come into Michigan that are designated specifically to support building the capacity of your adult education system. </a:t>
            </a:r>
            <a:endParaRPr lang="en-US" dirty="0"/>
          </a:p>
          <a:p>
            <a:endParaRPr lang="en-US" dirty="0"/>
          </a:p>
          <a:p>
            <a:r>
              <a:rPr lang="en-US" dirty="0"/>
              <a:t>The LINCS PD Center does this through dedicated TA activities and the delivery of evidence-based LINCS trainings, upon state request. </a:t>
            </a:r>
            <a:r>
              <a:rPr lang="en-US" dirty="0" smtClean="0"/>
              <a:t>In fact, this is such a training.</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20</a:t>
            </a:fld>
            <a:endParaRPr lang="en-US"/>
          </a:p>
        </p:txBody>
      </p:sp>
    </p:spTree>
    <p:extLst>
      <p:ext uri="{BB962C8B-B14F-4D97-AF65-F5344CB8AC3E}">
        <p14:creationId xmlns:p14="http://schemas.microsoft.com/office/powerpoint/2010/main" val="144041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Judy</a:t>
            </a:r>
          </a:p>
          <a:p>
            <a:endParaRPr lang="en-US" dirty="0"/>
          </a:p>
          <a:p>
            <a:r>
              <a:rPr lang="en-US" dirty="0"/>
              <a:t>LINCS provides specific services for the state audience, which I will just very quickly describe here.</a:t>
            </a:r>
          </a:p>
          <a:p>
            <a:endParaRPr lang="en-US" dirty="0" smtClean="0"/>
          </a:p>
          <a:p>
            <a:r>
              <a:rPr lang="en-US" dirty="0" smtClean="0"/>
              <a:t>[MOVE TO SITE - STATE </a:t>
            </a:r>
            <a:r>
              <a:rPr lang="en-US" dirty="0" smtClean="0"/>
              <a:t>RESOURCES, PDC, What’s new]</a:t>
            </a:r>
          </a:p>
          <a:p>
            <a:endParaRPr lang="en-US" dirty="0"/>
          </a:p>
          <a:p>
            <a:r>
              <a:rPr lang="en-US" dirty="0"/>
              <a:t>First, LINCS has a self-assessment and asset map tool that help states identify strengths and gaps in their professional development planning. </a:t>
            </a:r>
            <a:r>
              <a:rPr lang="en-US" dirty="0" smtClean="0"/>
              <a:t> In some states,</a:t>
            </a:r>
            <a:r>
              <a:rPr lang="en-US" baseline="0" dirty="0" smtClean="0"/>
              <a:t> VA for example, </a:t>
            </a:r>
            <a:r>
              <a:rPr lang="en-US" i="1" baseline="0" dirty="0" smtClean="0"/>
              <a:t>regions</a:t>
            </a:r>
            <a:r>
              <a:rPr lang="en-US" baseline="0" dirty="0" smtClean="0"/>
              <a:t> are using the self-assessment and asset map tool to support their professional learning conversations.  Your Detroit learning community could certainly do that.</a:t>
            </a:r>
            <a:endParaRPr lang="en-US" dirty="0" smtClean="0"/>
          </a:p>
          <a:p>
            <a:endParaRPr lang="en-US" dirty="0" smtClean="0"/>
          </a:p>
          <a:p>
            <a:r>
              <a:rPr lang="en-US" dirty="0" smtClean="0"/>
              <a:t>States use </a:t>
            </a:r>
            <a:r>
              <a:rPr lang="en-US" dirty="0"/>
              <a:t>these tools </a:t>
            </a:r>
            <a:r>
              <a:rPr lang="en-US" dirty="0" smtClean="0"/>
              <a:t>– and</a:t>
            </a:r>
            <a:r>
              <a:rPr lang="en-US" baseline="0" dirty="0" smtClean="0"/>
              <a:t> customize these tools - </a:t>
            </a:r>
            <a:r>
              <a:rPr lang="en-US" dirty="0" smtClean="0"/>
              <a:t>to </a:t>
            </a:r>
            <a:r>
              <a:rPr lang="en-US" dirty="0"/>
              <a:t>identify areas where a LINCS training could help fit a need. </a:t>
            </a:r>
            <a:r>
              <a:rPr lang="en-US" dirty="0" smtClean="0"/>
              <a:t>Then</a:t>
            </a:r>
            <a:r>
              <a:rPr lang="en-US" baseline="0" dirty="0" smtClean="0"/>
              <a:t> </a:t>
            </a:r>
            <a:r>
              <a:rPr lang="en-US" dirty="0" smtClean="0"/>
              <a:t>States </a:t>
            </a:r>
            <a:r>
              <a:rPr lang="en-US" dirty="0"/>
              <a:t>can request LINCS to deliver one of our 150+ trainings in a state. LINCS trainings are delivered by national experts in the topic</a:t>
            </a:r>
            <a:r>
              <a:rPr lang="en-US" dirty="0" smtClean="0"/>
              <a:t>. We have a cadre of trainers from across the country who share</a:t>
            </a:r>
            <a:r>
              <a:rPr lang="en-US" baseline="0" dirty="0" smtClean="0"/>
              <a:t> their expertise.</a:t>
            </a:r>
            <a:r>
              <a:rPr lang="en-US" dirty="0" smtClean="0"/>
              <a:t> </a:t>
            </a:r>
            <a:endParaRPr lang="en-US" dirty="0"/>
          </a:p>
          <a:p>
            <a:endParaRPr lang="en-US" dirty="0"/>
          </a:p>
          <a:p>
            <a:r>
              <a:rPr lang="en-US" dirty="0"/>
              <a:t>LINCS also has a dedicated staff member to build partnerships between LINCS and staff, serve as a point of contact, and assist them in leveraging LINCS resources in their PD planning. </a:t>
            </a:r>
            <a:endParaRPr lang="en-US" dirty="0" smtClean="0"/>
          </a:p>
          <a:p>
            <a:endParaRPr lang="en-US" dirty="0" smtClean="0"/>
          </a:p>
          <a:p>
            <a:r>
              <a:rPr lang="en-US" dirty="0" smtClean="0"/>
              <a:t>There’s also a link here to archived information on the many federally supported adult education initiatives:</a:t>
            </a:r>
          </a:p>
          <a:p>
            <a:r>
              <a:rPr lang="en-US" dirty="0" smtClean="0"/>
              <a:t>[SHOW FEDERAL INITIATIVE – click on ADULT CP TRAINING – click on WEBCAST of Developing Effective Bridge Programs]</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21</a:t>
            </a:fld>
            <a:endParaRPr lang="en-US"/>
          </a:p>
        </p:txBody>
      </p:sp>
    </p:spTree>
    <p:extLst>
      <p:ext uri="{BB962C8B-B14F-4D97-AF65-F5344CB8AC3E}">
        <p14:creationId xmlns:p14="http://schemas.microsoft.com/office/powerpoint/2010/main" val="1542707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Judy</a:t>
            </a:r>
          </a:p>
          <a:p>
            <a:endParaRPr lang="en-US" dirty="0"/>
          </a:p>
          <a:p>
            <a:r>
              <a:rPr lang="en-US" dirty="0"/>
              <a:t>States can also migrate LINCS courses to their own state learning management </a:t>
            </a:r>
            <a:r>
              <a:rPr lang="en-US" dirty="0" smtClean="0"/>
              <a:t>system. </a:t>
            </a:r>
            <a:endParaRPr lang="en-US" dirty="0"/>
          </a:p>
          <a:p>
            <a:endParaRPr lang="en-US" dirty="0"/>
          </a:p>
          <a:p>
            <a:r>
              <a:rPr lang="en-US" dirty="0"/>
              <a:t>The LINCS PD Center also has webinars and other activities - many of which are open to any interested individual.</a:t>
            </a:r>
          </a:p>
          <a:p>
            <a:endParaRPr lang="en-US" dirty="0"/>
          </a:p>
          <a:p>
            <a:r>
              <a:rPr lang="en-US" dirty="0"/>
              <a:t>You can find out about these activities through the PD Center distribution list to receive both our quarterly newsletter and any announcements. </a:t>
            </a:r>
          </a:p>
          <a:p>
            <a:endParaRPr lang="en-US" dirty="0"/>
          </a:p>
          <a:p>
            <a:r>
              <a:rPr lang="en-US" dirty="0"/>
              <a:t>To contact the helpdesk with any questions, including those related to course migrations, please contact pdcenter@lincs.ed.gov. </a:t>
            </a:r>
          </a:p>
        </p:txBody>
      </p:sp>
      <p:sp>
        <p:nvSpPr>
          <p:cNvPr id="4" name="Slide Number Placeholder 3"/>
          <p:cNvSpPr>
            <a:spLocks noGrp="1"/>
          </p:cNvSpPr>
          <p:nvPr>
            <p:ph type="sldNum" sz="quarter" idx="5"/>
          </p:nvPr>
        </p:nvSpPr>
        <p:spPr/>
        <p:txBody>
          <a:bodyPr/>
          <a:lstStyle/>
          <a:p>
            <a:fld id="{AE701073-3D56-48DA-9D7E-CAE81E21D4B7}" type="slidenum">
              <a:rPr lang="en-US" smtClean="0"/>
              <a:t>22</a:t>
            </a:fld>
            <a:endParaRPr lang="en-US"/>
          </a:p>
        </p:txBody>
      </p:sp>
    </p:spTree>
    <p:extLst>
      <p:ext uri="{BB962C8B-B14F-4D97-AF65-F5344CB8AC3E}">
        <p14:creationId xmlns:p14="http://schemas.microsoft.com/office/powerpoint/2010/main" val="379307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Jessie</a:t>
            </a:r>
          </a:p>
          <a:p>
            <a:endParaRPr lang="en-US" dirty="0"/>
          </a:p>
          <a:p>
            <a:r>
              <a:rPr lang="en-US" dirty="0"/>
              <a:t>So, now we’d like to spend some time in which you identify areas of need – and we’ll show you a LINCS resource that may be able to assist. We’ll go through how to find the resources that best meet your needs</a:t>
            </a:r>
            <a:r>
              <a:rPr lang="en-US" dirty="0" smtClean="0"/>
              <a:t>.</a:t>
            </a:r>
          </a:p>
          <a:p>
            <a:endParaRPr lang="en-US" dirty="0" smtClean="0"/>
          </a:p>
          <a:p>
            <a:r>
              <a:rPr lang="en-US" dirty="0" smtClean="0"/>
              <a:t>Please use the CHAT box to type in</a:t>
            </a:r>
            <a:r>
              <a:rPr lang="en-US" baseline="0" dirty="0" smtClean="0"/>
              <a:t> questions.</a:t>
            </a:r>
            <a:endParaRPr lang="en-US" dirty="0" smtClean="0"/>
          </a:p>
          <a:p>
            <a:endParaRPr lang="en-US" dirty="0" smtClean="0"/>
          </a:p>
          <a:p>
            <a:r>
              <a:rPr lang="en-US" dirty="0" smtClean="0"/>
              <a:t>[MOVE TO WEBSITE</a:t>
            </a:r>
            <a:r>
              <a:rPr lang="en-US" baseline="0" dirty="0" smtClean="0"/>
              <a:t> to demonstrate]</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23</a:t>
            </a:fld>
            <a:endParaRPr lang="en-US"/>
          </a:p>
        </p:txBody>
      </p:sp>
    </p:spTree>
    <p:extLst>
      <p:ext uri="{BB962C8B-B14F-4D97-AF65-F5344CB8AC3E}">
        <p14:creationId xmlns:p14="http://schemas.microsoft.com/office/powerpoint/2010/main" val="2673664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356"/>
            <a:r>
              <a:rPr lang="en-US" dirty="0" smtClean="0"/>
              <a:t>Judy: So – we hope by</a:t>
            </a:r>
            <a:r>
              <a:rPr lang="en-US" baseline="0" dirty="0" smtClean="0"/>
              <a:t> now it’s clear that there are many ways to connect with LINCS.  I’d love to know if any of you are currently </a:t>
            </a:r>
            <a:r>
              <a:rPr lang="en-US" dirty="0" smtClean="0"/>
              <a:t>engaged with LINCS.  </a:t>
            </a:r>
          </a:p>
          <a:p>
            <a:pPr marL="0" lvl="1" defTabSz="915356"/>
            <a:endParaRPr lang="en-US" dirty="0" smtClean="0"/>
          </a:p>
          <a:p>
            <a:pPr marL="0" lvl="1" defTabSz="915356"/>
            <a:r>
              <a:rPr lang="en-US" dirty="0" smtClean="0"/>
              <a:t>So please use</a:t>
            </a:r>
            <a:r>
              <a:rPr lang="en-US" baseline="0" dirty="0" smtClean="0"/>
              <a:t> the CHAT and share how you might connect with LINCS</a:t>
            </a:r>
            <a:r>
              <a:rPr lang="en-US" dirty="0" smtClean="0"/>
              <a:t>:</a:t>
            </a:r>
            <a:endParaRPr lang="en-US" dirty="0"/>
          </a:p>
          <a:p>
            <a:pPr marL="0" lvl="1" defTabSz="915356"/>
            <a:endParaRPr lang="en-US" dirty="0"/>
          </a:p>
          <a:p>
            <a:pPr marL="0" lvl="1" defTabSz="915356"/>
            <a:r>
              <a:rPr lang="en-US" dirty="0" smtClean="0"/>
              <a:t>Sign </a:t>
            </a:r>
            <a:r>
              <a:rPr lang="en-US" dirty="0"/>
              <a:t>in</a:t>
            </a:r>
            <a:r>
              <a:rPr lang="en-US" baseline="0" dirty="0"/>
              <a:t> to the community?</a:t>
            </a:r>
          </a:p>
          <a:p>
            <a:pPr marL="0" lvl="1" defTabSz="915356"/>
            <a:r>
              <a:rPr lang="en-US" baseline="0" dirty="0" smtClean="0"/>
              <a:t>Post </a:t>
            </a:r>
            <a:r>
              <a:rPr lang="en-US" baseline="0" dirty="0"/>
              <a:t>discussion threads or comments?</a:t>
            </a:r>
          </a:p>
          <a:p>
            <a:pPr marL="0" lvl="1" defTabSz="915356"/>
            <a:r>
              <a:rPr lang="en-US" baseline="0" dirty="0" smtClean="0"/>
              <a:t>Participate </a:t>
            </a:r>
            <a:r>
              <a:rPr lang="en-US" baseline="0" dirty="0"/>
              <a:t>in an online discussion?</a:t>
            </a:r>
          </a:p>
          <a:p>
            <a:pPr marL="0" lvl="1" defTabSz="915356"/>
            <a:endParaRPr lang="en-US" baseline="0" dirty="0"/>
          </a:p>
          <a:p>
            <a:pPr marL="0" lvl="1" defTabSz="915356"/>
            <a:r>
              <a:rPr lang="en-US" baseline="0" dirty="0" smtClean="0"/>
              <a:t>Follow </a:t>
            </a:r>
            <a:r>
              <a:rPr lang="en-US" baseline="0" dirty="0"/>
              <a:t>one of our social media accounts?</a:t>
            </a:r>
          </a:p>
          <a:p>
            <a:pPr marL="0" lvl="1" defTabSz="915356"/>
            <a:r>
              <a:rPr lang="en-US" baseline="0" dirty="0" smtClean="0"/>
              <a:t>Participate </a:t>
            </a:r>
            <a:r>
              <a:rPr lang="en-US" baseline="0" dirty="0"/>
              <a:t>in a LINCS study circle? </a:t>
            </a:r>
          </a:p>
          <a:p>
            <a:pPr marL="0" lvl="1" defTabSz="915356"/>
            <a:r>
              <a:rPr lang="en-US" baseline="0" dirty="0" smtClean="0"/>
              <a:t>Share </a:t>
            </a:r>
            <a:r>
              <a:rPr lang="en-US" baseline="0" dirty="0"/>
              <a:t>any LINCS content on their own social media account?</a:t>
            </a:r>
          </a:p>
          <a:p>
            <a:pPr marL="0" lvl="1" defTabSz="915356"/>
            <a:endParaRPr lang="en-US" baseline="0" dirty="0"/>
          </a:p>
          <a:p>
            <a:pPr marL="0" lvl="1" defTabSz="915356"/>
            <a:r>
              <a:rPr lang="en-US" baseline="0" dirty="0" smtClean="0"/>
              <a:t>There </a:t>
            </a:r>
            <a:r>
              <a:rPr lang="en-US" baseline="0" dirty="0"/>
              <a:t>are many ways </a:t>
            </a:r>
            <a:r>
              <a:rPr lang="en-US" baseline="0" dirty="0" smtClean="0"/>
              <a:t>you </a:t>
            </a:r>
            <a:r>
              <a:rPr lang="en-US" baseline="0" dirty="0"/>
              <a:t>can tailor their own engagement with LINCS.</a:t>
            </a:r>
          </a:p>
          <a:p>
            <a:endParaRPr lang="en-US" dirty="0"/>
          </a:p>
        </p:txBody>
      </p:sp>
      <p:sp>
        <p:nvSpPr>
          <p:cNvPr id="4" name="Slide Number Placeholder 3"/>
          <p:cNvSpPr>
            <a:spLocks noGrp="1"/>
          </p:cNvSpPr>
          <p:nvPr>
            <p:ph type="sldNum" sz="quarter" idx="10"/>
          </p:nvPr>
        </p:nvSpPr>
        <p:spPr/>
        <p:txBody>
          <a:bodyPr/>
          <a:lstStyle/>
          <a:p>
            <a:fld id="{08E1EBB9-8F0E-49A7-ABA7-335F1C65BCCE}" type="slidenum">
              <a:rPr lang="en-US" smtClean="0"/>
              <a:pPr/>
              <a:t>24</a:t>
            </a:fld>
            <a:endParaRPr lang="en-US" dirty="0"/>
          </a:p>
        </p:txBody>
      </p:sp>
    </p:spTree>
    <p:extLst>
      <p:ext uri="{BB962C8B-B14F-4D97-AF65-F5344CB8AC3E}">
        <p14:creationId xmlns:p14="http://schemas.microsoft.com/office/powerpoint/2010/main" val="4183173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Jessie: Before we wrap</a:t>
            </a:r>
            <a:r>
              <a:rPr lang="en-US" baseline="0" dirty="0" smtClean="0"/>
              <a:t> up, let me mention another OCTAE project supported by MSG: The Advancing Innovation in Adult Education.</a:t>
            </a:r>
          </a:p>
          <a:p>
            <a:endParaRPr lang="en-US" baseline="0" dirty="0" smtClean="0"/>
          </a:p>
          <a:p>
            <a:r>
              <a:rPr lang="en-US" baseline="0" dirty="0" smtClean="0"/>
              <a:t>This project will help spread the word about innovations in our field.  Certainly the work happening in Detroit is something to share!  Applications are due at the end of September and you can learn more at the link on this slide. </a:t>
            </a:r>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25</a:t>
            </a:fld>
            <a:endParaRPr lang="en-US"/>
          </a:p>
        </p:txBody>
      </p:sp>
    </p:spTree>
    <p:extLst>
      <p:ext uri="{BB962C8B-B14F-4D97-AF65-F5344CB8AC3E}">
        <p14:creationId xmlns:p14="http://schemas.microsoft.com/office/powerpoint/2010/main" val="314792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Jessie: Thanks again for taking</a:t>
            </a:r>
            <a:r>
              <a:rPr lang="en-US" altLang="en-US" baseline="0" dirty="0" smtClean="0">
                <a:latin typeface="Arial" pitchFamily="34" charset="0"/>
                <a:cs typeface="Arial" pitchFamily="34" charset="0"/>
              </a:rPr>
              <a:t> time to learn about LINCS.  Here’s where you can find us and here again is the LINCS website – please visit!</a:t>
            </a:r>
            <a:endParaRPr lang="en-US" altLang="en-US" dirty="0">
              <a:latin typeface="Arial" pitchFamily="34" charset="0"/>
              <a:cs typeface="Arial" pitchFamily="34" charset="0"/>
            </a:endParaRPr>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4064" indent="-286179" eaLnBrk="0" hangingPunct="0">
              <a:spcBef>
                <a:spcPct val="30000"/>
              </a:spcBef>
              <a:defRPr sz="1200">
                <a:solidFill>
                  <a:schemeClr val="tx1"/>
                </a:solidFill>
                <a:latin typeface="Arial" pitchFamily="34" charset="0"/>
                <a:cs typeface="Arial" pitchFamily="34" charset="0"/>
              </a:defRPr>
            </a:lvl2pPr>
            <a:lvl3pPr marL="1144715" indent="-228943" eaLnBrk="0" hangingPunct="0">
              <a:spcBef>
                <a:spcPct val="30000"/>
              </a:spcBef>
              <a:defRPr sz="1200">
                <a:solidFill>
                  <a:schemeClr val="tx1"/>
                </a:solidFill>
                <a:latin typeface="Arial" pitchFamily="34" charset="0"/>
                <a:cs typeface="Arial" pitchFamily="34" charset="0"/>
              </a:defRPr>
            </a:lvl3pPr>
            <a:lvl4pPr marL="1602600" indent="-228943" eaLnBrk="0" hangingPunct="0">
              <a:spcBef>
                <a:spcPct val="30000"/>
              </a:spcBef>
              <a:defRPr sz="1200">
                <a:solidFill>
                  <a:schemeClr val="tx1"/>
                </a:solidFill>
                <a:latin typeface="Arial" pitchFamily="34" charset="0"/>
                <a:cs typeface="Arial" pitchFamily="34" charset="0"/>
              </a:defRPr>
            </a:lvl4pPr>
            <a:lvl5pPr marL="2060486" indent="-228943" eaLnBrk="0" hangingPunct="0">
              <a:spcBef>
                <a:spcPct val="30000"/>
              </a:spcBef>
              <a:defRPr sz="1200">
                <a:solidFill>
                  <a:schemeClr val="tx1"/>
                </a:solidFill>
                <a:latin typeface="Arial" pitchFamily="34" charset="0"/>
                <a:cs typeface="Arial" pitchFamily="34" charset="0"/>
              </a:defRPr>
            </a:lvl5pPr>
            <a:lvl6pPr marL="2518372" indent="-228943" eaLnBrk="0" fontAlgn="base" hangingPunct="0">
              <a:spcBef>
                <a:spcPct val="30000"/>
              </a:spcBef>
              <a:spcAft>
                <a:spcPct val="0"/>
              </a:spcAft>
              <a:defRPr sz="1200">
                <a:solidFill>
                  <a:schemeClr val="tx1"/>
                </a:solidFill>
                <a:latin typeface="Arial" pitchFamily="34" charset="0"/>
                <a:cs typeface="Arial" pitchFamily="34" charset="0"/>
              </a:defRPr>
            </a:lvl6pPr>
            <a:lvl7pPr marL="2976258" indent="-228943" eaLnBrk="0" fontAlgn="base" hangingPunct="0">
              <a:spcBef>
                <a:spcPct val="30000"/>
              </a:spcBef>
              <a:spcAft>
                <a:spcPct val="0"/>
              </a:spcAft>
              <a:defRPr sz="1200">
                <a:solidFill>
                  <a:schemeClr val="tx1"/>
                </a:solidFill>
                <a:latin typeface="Arial" pitchFamily="34" charset="0"/>
                <a:cs typeface="Arial" pitchFamily="34" charset="0"/>
              </a:defRPr>
            </a:lvl7pPr>
            <a:lvl8pPr marL="3434144" indent="-228943" eaLnBrk="0" fontAlgn="base" hangingPunct="0">
              <a:spcBef>
                <a:spcPct val="30000"/>
              </a:spcBef>
              <a:spcAft>
                <a:spcPct val="0"/>
              </a:spcAft>
              <a:defRPr sz="1200">
                <a:solidFill>
                  <a:schemeClr val="tx1"/>
                </a:solidFill>
                <a:latin typeface="Arial" pitchFamily="34" charset="0"/>
                <a:cs typeface="Arial" pitchFamily="34" charset="0"/>
              </a:defRPr>
            </a:lvl8pPr>
            <a:lvl9pPr marL="3892029" indent="-22894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ED97976-721B-44C9-939F-5256AA0BA3B6}" type="slidenum">
              <a:rPr lang="en-US" altLang="en-US" smtClean="0">
                <a:solidFill>
                  <a:srgbClr val="000000"/>
                </a:solidFill>
              </a:rPr>
              <a:pPr eaLnBrk="1" hangingPunct="1">
                <a:spcBef>
                  <a:spcPct val="0"/>
                </a:spcBef>
              </a:pPr>
              <a:t>26</a:t>
            </a:fld>
            <a:endParaRPr lang="en-US" altLang="en-US">
              <a:solidFill>
                <a:srgbClr val="000000"/>
              </a:solidFill>
            </a:endParaRPr>
          </a:p>
        </p:txBody>
      </p:sp>
    </p:spTree>
    <p:extLst>
      <p:ext uri="{BB962C8B-B14F-4D97-AF65-F5344CB8AC3E}">
        <p14:creationId xmlns:p14="http://schemas.microsoft.com/office/powerpoint/2010/main" val="1609873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r>
              <a:rPr lang="en-US" dirty="0" smtClean="0"/>
              <a:t>Sydney:</a:t>
            </a:r>
            <a:endParaRPr lang="en-US" dirty="0"/>
          </a:p>
          <a:p>
            <a:endParaRPr lang="en-US" dirty="0"/>
          </a:p>
          <a:p>
            <a:r>
              <a:rPr lang="en-US" dirty="0" smtClean="0"/>
              <a:t>Before we turn this back to </a:t>
            </a:r>
            <a:r>
              <a:rPr lang="en-US" dirty="0" err="1" smtClean="0"/>
              <a:t>Sr</a:t>
            </a:r>
            <a:r>
              <a:rPr lang="en-US" dirty="0" smtClean="0"/>
              <a:t> Janice, we ask that you please </a:t>
            </a:r>
            <a:r>
              <a:rPr lang="en-US" dirty="0"/>
              <a:t>complete</a:t>
            </a:r>
            <a:r>
              <a:rPr lang="en-US" baseline="0" dirty="0"/>
              <a:t> the LINCS survey form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A771E5-5C61-4867-9289-6050354B89DA}" type="slidenum">
              <a:rPr lang="en-US" altLang="en-US" smtClean="0"/>
              <a:pPr/>
              <a:t>27</a:t>
            </a:fld>
            <a:endParaRPr lang="en-US" altLang="en-US" dirty="0"/>
          </a:p>
        </p:txBody>
      </p:sp>
    </p:spTree>
    <p:extLst>
      <p:ext uri="{BB962C8B-B14F-4D97-AF65-F5344CB8AC3E}">
        <p14:creationId xmlns:p14="http://schemas.microsoft.com/office/powerpoint/2010/main" val="1938088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 Janice </a:t>
            </a:r>
            <a:r>
              <a:rPr lang="en-US" dirty="0"/>
              <a:t>review upcoming workshops.</a:t>
            </a:r>
          </a:p>
        </p:txBody>
      </p:sp>
      <p:sp>
        <p:nvSpPr>
          <p:cNvPr id="4" name="Slide Number Placeholder 3"/>
          <p:cNvSpPr>
            <a:spLocks noGrp="1"/>
          </p:cNvSpPr>
          <p:nvPr>
            <p:ph type="sldNum" sz="quarter" idx="5"/>
          </p:nvPr>
        </p:nvSpPr>
        <p:spPr/>
        <p:txBody>
          <a:bodyPr/>
          <a:lstStyle/>
          <a:p>
            <a:fld id="{AE701073-3D56-48DA-9D7E-CAE81E21D4B7}" type="slidenum">
              <a:rPr lang="en-US" smtClean="0"/>
              <a:t>28</a:t>
            </a:fld>
            <a:endParaRPr lang="en-US"/>
          </a:p>
        </p:txBody>
      </p:sp>
    </p:spTree>
    <p:extLst>
      <p:ext uri="{BB962C8B-B14F-4D97-AF65-F5344CB8AC3E}">
        <p14:creationId xmlns:p14="http://schemas.microsoft.com/office/powerpoint/2010/main" val="351027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15772">
              <a:defRPr/>
            </a:pPr>
            <a:r>
              <a:rPr lang="en-US" dirty="0"/>
              <a:t>Speaker: Judy</a:t>
            </a:r>
          </a:p>
          <a:p>
            <a:r>
              <a:rPr lang="en-US" dirty="0" smtClean="0"/>
              <a:t>We are so happy to join your</a:t>
            </a:r>
            <a:r>
              <a:rPr lang="en-US" baseline="0" dirty="0" smtClean="0"/>
              <a:t> learning community today!</a:t>
            </a:r>
            <a:r>
              <a:rPr lang="en-US" dirty="0" smtClean="0"/>
              <a:t> </a:t>
            </a:r>
          </a:p>
          <a:p>
            <a:endParaRPr lang="en-US" dirty="0" smtClean="0"/>
          </a:p>
          <a:p>
            <a:r>
              <a:rPr lang="en-US" dirty="0" smtClean="0"/>
              <a:t>Today’s </a:t>
            </a:r>
            <a:r>
              <a:rPr lang="en-US" dirty="0"/>
              <a:t>session will provide an overview of LINCS and the many freely-available, high-quality resources </a:t>
            </a:r>
            <a:r>
              <a:rPr lang="en-US" dirty="0" smtClean="0"/>
              <a:t>that are available </a:t>
            </a:r>
            <a:r>
              <a:rPr lang="en-US" dirty="0"/>
              <a:t>on it. We want to </a:t>
            </a:r>
            <a:r>
              <a:rPr lang="en-US" dirty="0" smtClean="0"/>
              <a:t>start today by </a:t>
            </a:r>
            <a:r>
              <a:rPr lang="en-US" dirty="0"/>
              <a:t>learning a bit more about </a:t>
            </a:r>
            <a:r>
              <a:rPr lang="en-US" dirty="0" smtClean="0"/>
              <a:t>you and how or </a:t>
            </a:r>
            <a:r>
              <a:rPr lang="en-US" i="1" dirty="0" smtClean="0"/>
              <a:t>if</a:t>
            </a:r>
            <a:r>
              <a:rPr lang="en-US" dirty="0" smtClean="0"/>
              <a:t> </a:t>
            </a:r>
            <a:r>
              <a:rPr lang="en-US" dirty="0"/>
              <a:t>you’re already learning LINCS</a:t>
            </a:r>
            <a:r>
              <a:rPr lang="en-US" dirty="0" smtClean="0"/>
              <a:t>.  </a:t>
            </a:r>
          </a:p>
          <a:p>
            <a:endParaRPr lang="en-US" dirty="0" smtClean="0"/>
          </a:p>
          <a:p>
            <a:r>
              <a:rPr lang="en-US" dirty="0" smtClean="0"/>
              <a:t>In</a:t>
            </a:r>
            <a:r>
              <a:rPr lang="en-US" baseline="0" dirty="0" smtClean="0"/>
              <a:t> this ZOOM format, you’re muted but you have the ability to communicate via the CHAT box. </a:t>
            </a:r>
            <a:r>
              <a:rPr lang="en-US" dirty="0" smtClean="0"/>
              <a:t>If you could find the CHAT box and try</a:t>
            </a:r>
            <a:r>
              <a:rPr lang="en-US" baseline="0" dirty="0" smtClean="0"/>
              <a:t> it out – type your name and your organization and maybe something about Detroit for us.  Your advice for us when visiting Detroit – what must we see or do in Detroit in the summertime?</a:t>
            </a:r>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3</a:t>
            </a:fld>
            <a:endParaRPr lang="en-US"/>
          </a:p>
        </p:txBody>
      </p:sp>
    </p:spTree>
    <p:extLst>
      <p:ext uri="{BB962C8B-B14F-4D97-AF65-F5344CB8AC3E}">
        <p14:creationId xmlns:p14="http://schemas.microsoft.com/office/powerpoint/2010/main" val="276660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  OK – one more thing before we get</a:t>
            </a:r>
            <a:r>
              <a:rPr lang="en-US" baseline="0" dirty="0" smtClean="0"/>
              <a:t> going - LI</a:t>
            </a:r>
            <a:r>
              <a:rPr lang="en-US" dirty="0" smtClean="0"/>
              <a:t>NCS </a:t>
            </a:r>
            <a:r>
              <a:rPr lang="en-US" dirty="0"/>
              <a:t>is operated by MSG under a contract with the US Department of Education, Office of Career Technical and Adult Education</a:t>
            </a:r>
            <a:r>
              <a:rPr lang="en-US" dirty="0" smtClean="0"/>
              <a:t>. This</a:t>
            </a:r>
            <a:r>
              <a:rPr lang="en-US" baseline="0" dirty="0" smtClean="0"/>
              <a:t> disclaimer let’s you know that although working under their contract, the content doesn’t necessarily reflect the views or policies of the US Department of Education.</a:t>
            </a:r>
          </a:p>
          <a:p>
            <a:endParaRPr lang="en-US" baseline="0" dirty="0" smtClean="0"/>
          </a:p>
          <a:p>
            <a:r>
              <a:rPr lang="en-US" baseline="0" dirty="0" smtClean="0"/>
              <a:t>OK!  So now – a bit about your work!</a:t>
            </a:r>
            <a:endParaRPr lang="en-US" dirty="0"/>
          </a:p>
        </p:txBody>
      </p:sp>
      <p:sp>
        <p:nvSpPr>
          <p:cNvPr id="4" name="Slide Number Placeholder 3"/>
          <p:cNvSpPr>
            <a:spLocks noGrp="1"/>
          </p:cNvSpPr>
          <p:nvPr>
            <p:ph type="sldNum" sz="quarter" idx="5"/>
          </p:nvPr>
        </p:nvSpPr>
        <p:spPr/>
        <p:txBody>
          <a:bodyPr/>
          <a:lstStyle/>
          <a:p>
            <a:fld id="{3AF36F57-3C24-44D9-B623-0258150B020A}" type="slidenum">
              <a:rPr lang="en-US" smtClean="0"/>
              <a:t>4</a:t>
            </a:fld>
            <a:endParaRPr lang="en-US" dirty="0"/>
          </a:p>
        </p:txBody>
      </p:sp>
    </p:spTree>
    <p:extLst>
      <p:ext uri="{BB962C8B-B14F-4D97-AF65-F5344CB8AC3E}">
        <p14:creationId xmlns:p14="http://schemas.microsoft.com/office/powerpoint/2010/main" val="59252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Judy: </a:t>
            </a:r>
            <a:r>
              <a:rPr lang="en-US" dirty="0" smtClean="0"/>
              <a:t>We’d like to get a sense of the work you do, the role you play in your organization.  Again,</a:t>
            </a:r>
            <a:r>
              <a:rPr lang="en-US" baseline="0" dirty="0" smtClean="0"/>
              <a:t> if you could type in your role – is your job one listed here or something else – please share with us.</a:t>
            </a:r>
            <a:endParaRPr lang="en-US" dirty="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5</a:t>
            </a:fld>
            <a:endParaRPr lang="en-US"/>
          </a:p>
        </p:txBody>
      </p:sp>
    </p:spTree>
    <p:extLst>
      <p:ext uri="{BB962C8B-B14F-4D97-AF65-F5344CB8AC3E}">
        <p14:creationId xmlns:p14="http://schemas.microsoft.com/office/powerpoint/2010/main" val="156474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Speaker: </a:t>
            </a:r>
            <a:r>
              <a:rPr lang="en-US" dirty="0" smtClean="0"/>
              <a:t>Judy</a:t>
            </a:r>
            <a:endParaRPr lang="en-US" dirty="0"/>
          </a:p>
          <a:p>
            <a:endParaRPr lang="en-US" dirty="0"/>
          </a:p>
          <a:p>
            <a:r>
              <a:rPr lang="en-US" dirty="0" smtClean="0"/>
              <a:t>And, </a:t>
            </a:r>
            <a:r>
              <a:rPr lang="en-US" dirty="0"/>
              <a:t>we’d love to learn a bit more about how you have used LINCS. </a:t>
            </a:r>
            <a:r>
              <a:rPr lang="en-US" dirty="0" smtClean="0"/>
              <a:t>IF you’ve used LINCS</a:t>
            </a:r>
            <a:r>
              <a:rPr lang="en-US" baseline="0" dirty="0" smtClean="0"/>
              <a:t> or if you’ve never heard of it before this webinar.</a:t>
            </a:r>
          </a:p>
          <a:p>
            <a:endParaRPr lang="en-US" dirty="0"/>
          </a:p>
          <a:p>
            <a:r>
              <a:rPr lang="en-US" dirty="0"/>
              <a:t>That was great. This gives us a good understanding of the level of use of LINCS, so that we can tailor our presentation today appropriately.</a:t>
            </a:r>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6</a:t>
            </a:fld>
            <a:endParaRPr lang="en-US"/>
          </a:p>
        </p:txBody>
      </p:sp>
    </p:spTree>
    <p:extLst>
      <p:ext uri="{BB962C8B-B14F-4D97-AF65-F5344CB8AC3E}">
        <p14:creationId xmlns:p14="http://schemas.microsoft.com/office/powerpoint/2010/main" val="2515580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dirty="0" smtClean="0"/>
              <a:t>Judy</a:t>
            </a:r>
            <a:endParaRPr lang="en-US" dirty="0"/>
          </a:p>
          <a:p>
            <a:endParaRPr lang="en-US" dirty="0"/>
          </a:p>
          <a:p>
            <a:r>
              <a:rPr lang="en-US" dirty="0"/>
              <a:t>So, </a:t>
            </a:r>
            <a:r>
              <a:rPr lang="en-US" dirty="0" smtClean="0"/>
              <a:t>What </a:t>
            </a:r>
            <a:r>
              <a:rPr lang="en-US" dirty="0"/>
              <a:t>is LINCS? LINCS is </a:t>
            </a:r>
            <a:r>
              <a:rPr lang="en-US" dirty="0" smtClean="0"/>
              <a:t>US Department of Education – Office of Career Technical and Adult Education (OCTAE) </a:t>
            </a:r>
            <a:r>
              <a:rPr lang="en-US" dirty="0"/>
              <a:t>initiative to expand evidence-based practices in adult education through providing professional development and training opportunities to the adult education field. </a:t>
            </a:r>
            <a:r>
              <a:rPr lang="en-US" dirty="0" smtClean="0"/>
              <a:t>It is the federal support for the field</a:t>
            </a:r>
            <a:r>
              <a:rPr lang="en-US" baseline="0" dirty="0" smtClean="0"/>
              <a:t> of adult education.</a:t>
            </a:r>
            <a:endParaRPr lang="en-US" dirty="0"/>
          </a:p>
          <a:p>
            <a:endParaRPr lang="en-US" dirty="0"/>
          </a:p>
          <a:p>
            <a:r>
              <a:rPr lang="en-US" dirty="0"/>
              <a:t>LINCS is comprised of five components:</a:t>
            </a:r>
          </a:p>
          <a:p>
            <a:pPr marL="171707" indent="-171707">
              <a:buFont typeface="Arial" panose="020B0604020202020204" pitchFamily="34" charset="0"/>
              <a:buChar char="•"/>
            </a:pPr>
            <a:r>
              <a:rPr lang="en-US" dirty="0"/>
              <a:t>The community of practice;</a:t>
            </a:r>
          </a:p>
          <a:p>
            <a:pPr marL="171707" indent="-171707">
              <a:buFont typeface="Arial" panose="020B0604020202020204" pitchFamily="34" charset="0"/>
              <a:buChar char="•"/>
            </a:pPr>
            <a:r>
              <a:rPr lang="en-US" dirty="0"/>
              <a:t>The learning portal;</a:t>
            </a:r>
          </a:p>
          <a:p>
            <a:pPr marL="171707" indent="-171707">
              <a:buFont typeface="Arial" panose="020B0604020202020204" pitchFamily="34" charset="0"/>
              <a:buChar char="•"/>
            </a:pPr>
            <a:r>
              <a:rPr lang="en-US" dirty="0"/>
              <a:t>The resource collection;</a:t>
            </a:r>
          </a:p>
          <a:p>
            <a:pPr marL="171707" indent="-171707">
              <a:buFont typeface="Arial" panose="020B0604020202020204" pitchFamily="34" charset="0"/>
              <a:buChar char="•"/>
            </a:pPr>
            <a:r>
              <a:rPr lang="en-US" dirty="0"/>
              <a:t>The learner center; and </a:t>
            </a:r>
          </a:p>
          <a:p>
            <a:pPr marL="171707" indent="-171707">
              <a:buFont typeface="Arial" panose="020B0604020202020204" pitchFamily="34" charset="0"/>
              <a:buChar char="•"/>
            </a:pPr>
            <a:r>
              <a:rPr lang="en-US" dirty="0"/>
              <a:t>Resources for states, such as the LINCS Professional Development Center. </a:t>
            </a:r>
          </a:p>
        </p:txBody>
      </p:sp>
      <p:sp>
        <p:nvSpPr>
          <p:cNvPr id="4" name="Slide Number Placeholder 3"/>
          <p:cNvSpPr>
            <a:spLocks noGrp="1"/>
          </p:cNvSpPr>
          <p:nvPr>
            <p:ph type="sldNum" sz="quarter" idx="5"/>
          </p:nvPr>
        </p:nvSpPr>
        <p:spPr/>
        <p:txBody>
          <a:bodyPr/>
          <a:lstStyle/>
          <a:p>
            <a:fld id="{AE701073-3D56-48DA-9D7E-CAE81E21D4B7}" type="slidenum">
              <a:rPr lang="en-US" smtClean="0"/>
              <a:t>7</a:t>
            </a:fld>
            <a:endParaRPr lang="en-US"/>
          </a:p>
        </p:txBody>
      </p:sp>
    </p:spTree>
    <p:extLst>
      <p:ext uri="{BB962C8B-B14F-4D97-AF65-F5344CB8AC3E}">
        <p14:creationId xmlns:p14="http://schemas.microsoft.com/office/powerpoint/2010/main" val="8417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a:t>
            </a:r>
            <a:r>
              <a:rPr lang="en-US" dirty="0" smtClean="0"/>
              <a:t>Judy</a:t>
            </a:r>
            <a:endParaRPr lang="en-US" dirty="0"/>
          </a:p>
          <a:p>
            <a:endParaRPr lang="en-US" dirty="0"/>
          </a:p>
          <a:p>
            <a:r>
              <a:rPr lang="en-US" dirty="0" smtClean="0"/>
              <a:t>LINCS </a:t>
            </a:r>
            <a:r>
              <a:rPr lang="en-US" dirty="0"/>
              <a:t>has a new Quick Reference Guide, designed to help users from five target audiences </a:t>
            </a:r>
            <a:r>
              <a:rPr lang="en-US" dirty="0" smtClean="0"/>
              <a:t> - teachers,</a:t>
            </a:r>
            <a:r>
              <a:rPr lang="en-US" baseline="0" dirty="0" smtClean="0"/>
              <a:t> administrators, PD specialists, state staff, and learning - </a:t>
            </a:r>
            <a:r>
              <a:rPr lang="en-US" dirty="0" smtClean="0"/>
              <a:t>identify </a:t>
            </a:r>
            <a:r>
              <a:rPr lang="en-US" dirty="0"/>
              <a:t>which parts of LINCS may be most applicable to them. </a:t>
            </a:r>
            <a:r>
              <a:rPr lang="en-US" dirty="0" smtClean="0"/>
              <a:t>So</a:t>
            </a:r>
            <a:r>
              <a:rPr lang="en-US" baseline="0" dirty="0" smtClean="0"/>
              <a:t> essentially you have a 5x5 grid – the 5 LINCS components and the 5 target audiences. </a:t>
            </a:r>
            <a:r>
              <a:rPr lang="en-US" dirty="0" smtClean="0"/>
              <a:t>This </a:t>
            </a:r>
            <a:r>
              <a:rPr lang="en-US" dirty="0"/>
              <a:t>document, available on the LINCS website </a:t>
            </a:r>
            <a:r>
              <a:rPr lang="en-US" dirty="0" smtClean="0"/>
              <a:t>also </a:t>
            </a:r>
            <a:r>
              <a:rPr lang="en-US" dirty="0"/>
              <a:t>describes and recommends specific resources in each of the LINCS components for each audience. </a:t>
            </a:r>
          </a:p>
          <a:p>
            <a:endParaRPr lang="en-US" dirty="0"/>
          </a:p>
          <a:p>
            <a:r>
              <a:rPr lang="en-US" dirty="0" smtClean="0"/>
              <a:t>I believe </a:t>
            </a:r>
            <a:r>
              <a:rPr lang="en-US" dirty="0" err="1" smtClean="0"/>
              <a:t>Sr</a:t>
            </a:r>
            <a:r>
              <a:rPr lang="en-US" dirty="0" smtClean="0"/>
              <a:t> Janice also sent</a:t>
            </a:r>
            <a:r>
              <a:rPr lang="en-US" baseline="0" dirty="0" smtClean="0"/>
              <a:t> you all a PDF version of this </a:t>
            </a:r>
            <a:r>
              <a:rPr lang="en-US" dirty="0" smtClean="0"/>
              <a:t>Quick Reference Guide</a:t>
            </a:r>
            <a:r>
              <a:rPr lang="en-US" baseline="0" dirty="0" smtClean="0"/>
              <a:t> earlier this week.</a:t>
            </a:r>
          </a:p>
          <a:p>
            <a:endParaRPr lang="en-US" baseline="0" dirty="0" smtClean="0"/>
          </a:p>
          <a:p>
            <a:r>
              <a:rPr lang="en-US" dirty="0" smtClean="0"/>
              <a:t>Please consider </a:t>
            </a:r>
            <a:r>
              <a:rPr lang="en-US" dirty="0"/>
              <a:t>using the Quick Reference Guide to quickly see where instructors, program administrators, and professional developers can benefit from LINCS’ many evidence-based resources. </a:t>
            </a:r>
          </a:p>
          <a:p>
            <a:endParaRPr lang="en-US" dirty="0"/>
          </a:p>
          <a:p>
            <a:endParaRPr lang="en-US" dirty="0"/>
          </a:p>
        </p:txBody>
      </p:sp>
      <p:sp>
        <p:nvSpPr>
          <p:cNvPr id="4" name="Slide Number Placeholder 3"/>
          <p:cNvSpPr>
            <a:spLocks noGrp="1"/>
          </p:cNvSpPr>
          <p:nvPr>
            <p:ph type="sldNum" sz="quarter" idx="5"/>
          </p:nvPr>
        </p:nvSpPr>
        <p:spPr/>
        <p:txBody>
          <a:bodyPr/>
          <a:lstStyle/>
          <a:p>
            <a:fld id="{AE701073-3D56-48DA-9D7E-CAE81E21D4B7}" type="slidenum">
              <a:rPr lang="en-US" smtClean="0"/>
              <a:t>8</a:t>
            </a:fld>
            <a:endParaRPr lang="en-US"/>
          </a:p>
        </p:txBody>
      </p:sp>
    </p:spTree>
    <p:extLst>
      <p:ext uri="{BB962C8B-B14F-4D97-AF65-F5344CB8AC3E}">
        <p14:creationId xmlns:p14="http://schemas.microsoft.com/office/powerpoint/2010/main" val="174128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Jessie</a:t>
            </a:r>
          </a:p>
          <a:p>
            <a:endParaRPr lang="en-US" dirty="0"/>
          </a:p>
          <a:p>
            <a:r>
              <a:rPr lang="en-US" dirty="0"/>
              <a:t>Let’s dive deeper into the LINCS components that have many resources targeted to teachers: the community, the resource collection, and the learning portal. </a:t>
            </a:r>
          </a:p>
        </p:txBody>
      </p:sp>
      <p:sp>
        <p:nvSpPr>
          <p:cNvPr id="4" name="Slide Number Placeholder 3"/>
          <p:cNvSpPr>
            <a:spLocks noGrp="1"/>
          </p:cNvSpPr>
          <p:nvPr>
            <p:ph type="sldNum" sz="quarter" idx="10"/>
          </p:nvPr>
        </p:nvSpPr>
        <p:spPr/>
        <p:txBody>
          <a:bodyPr/>
          <a:lstStyle/>
          <a:p>
            <a:fld id="{3AF36F57-3C24-44D9-B623-0258150B020A}" type="slidenum">
              <a:rPr lang="en-US" smtClean="0"/>
              <a:t>9</a:t>
            </a:fld>
            <a:endParaRPr lang="en-US"/>
          </a:p>
        </p:txBody>
      </p:sp>
    </p:spTree>
    <p:extLst>
      <p:ext uri="{BB962C8B-B14F-4D97-AF65-F5344CB8AC3E}">
        <p14:creationId xmlns:p14="http://schemas.microsoft.com/office/powerpoint/2010/main" val="396988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2475" y="1393901"/>
            <a:ext cx="7248525" cy="2116061"/>
          </a:xfrm>
        </p:spPr>
        <p:txBody>
          <a:bodyPr anchor="b">
            <a:normAutofit/>
          </a:bodyPr>
          <a:lstStyle>
            <a:lvl1pPr algn="l">
              <a:defRPr sz="5000"/>
            </a:lvl1pPr>
          </a:lstStyle>
          <a:p>
            <a:r>
              <a:rPr lang="en-US" dirty="0"/>
              <a:t>Click to edit Master title style</a:t>
            </a:r>
          </a:p>
        </p:txBody>
      </p:sp>
      <p:sp>
        <p:nvSpPr>
          <p:cNvPr id="3" name="Subtitle 2"/>
          <p:cNvSpPr>
            <a:spLocks noGrp="1"/>
          </p:cNvSpPr>
          <p:nvPr>
            <p:ph type="subTitle" idx="1"/>
          </p:nvPr>
        </p:nvSpPr>
        <p:spPr>
          <a:xfrm>
            <a:off x="752475" y="3602038"/>
            <a:ext cx="724852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4992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8229" y="0"/>
            <a:ext cx="8439431" cy="1226634"/>
          </a:xfrm>
        </p:spPr>
        <p:txBody>
          <a:bodyPr/>
          <a:lstStyle/>
          <a:p>
            <a:r>
              <a:rPr lang="en-US" dirty="0"/>
              <a:t>Click to edit Master title style</a:t>
            </a:r>
          </a:p>
        </p:txBody>
      </p:sp>
      <p:sp>
        <p:nvSpPr>
          <p:cNvPr id="3" name="Content Placeholder 2"/>
          <p:cNvSpPr>
            <a:spLocks noGrp="1"/>
          </p:cNvSpPr>
          <p:nvPr>
            <p:ph sz="half" idx="1"/>
          </p:nvPr>
        </p:nvSpPr>
        <p:spPr>
          <a:xfrm>
            <a:off x="378230" y="1427356"/>
            <a:ext cx="3908020" cy="4616605"/>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95800" y="1427356"/>
            <a:ext cx="4348942" cy="4616605"/>
          </a:xfrm>
        </p:spPr>
        <p:txBody>
          <a:bodyPr/>
          <a:lstStyle/>
          <a:p>
            <a:pPr lvl="0"/>
            <a:r>
              <a:rPr lang="en-US" dirty="0"/>
              <a:t>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p:txBody>
          <a:bodyPr/>
          <a:lstStyle/>
          <a:p>
            <a:fld id="{4380C674-56C9-4ED6-90D8-E285E67C8481}" type="slidenum">
              <a:rPr lang="en-US" smtClean="0"/>
              <a:t>‹#›</a:t>
            </a:fld>
            <a:endParaRPr lang="en-US"/>
          </a:p>
        </p:txBody>
      </p:sp>
    </p:spTree>
    <p:extLst>
      <p:ext uri="{BB962C8B-B14F-4D97-AF65-F5344CB8AC3E}">
        <p14:creationId xmlns:p14="http://schemas.microsoft.com/office/powerpoint/2010/main" val="401477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681" y="11106"/>
            <a:ext cx="8542193" cy="1236662"/>
          </a:xfrm>
        </p:spPr>
        <p:txBody>
          <a:bodyPr/>
          <a:lstStyle/>
          <a:p>
            <a:r>
              <a:rPr lang="en-US" dirty="0"/>
              <a:t>Click to edit Master title style</a:t>
            </a:r>
          </a:p>
        </p:txBody>
      </p:sp>
      <p:sp>
        <p:nvSpPr>
          <p:cNvPr id="3" name="Text Placeholder 2"/>
          <p:cNvSpPr>
            <a:spLocks noGrp="1"/>
          </p:cNvSpPr>
          <p:nvPr>
            <p:ph type="body" idx="1"/>
          </p:nvPr>
        </p:nvSpPr>
        <p:spPr>
          <a:xfrm>
            <a:off x="363681" y="1393902"/>
            <a:ext cx="3997997" cy="820654"/>
          </a:xfrm>
        </p:spPr>
        <p:txBody>
          <a:bodyPr anchor="b">
            <a:normAutofit/>
          </a:bodyPr>
          <a:lstStyle>
            <a:lvl1pPr marL="0" indent="0">
              <a:buNone/>
              <a:defRPr sz="26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63681" y="2338388"/>
            <a:ext cx="3997997" cy="3739027"/>
          </a:xfrm>
        </p:spPr>
        <p:txBody>
          <a:bodyPr/>
          <a:lstStyle>
            <a:lvl1pPr>
              <a:defRPr sz="2400"/>
            </a:lvl1pPr>
            <a:lvl2pPr>
              <a:defRPr sz="2100"/>
            </a:lvl2p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393902"/>
            <a:ext cx="4215592" cy="820654"/>
          </a:xfrm>
        </p:spPr>
        <p:txBody>
          <a:bodyPr anchor="b">
            <a:normAutofit/>
          </a:bodyPr>
          <a:lstStyle>
            <a:lvl1pPr marL="0" indent="0">
              <a:buNone/>
              <a:defRPr sz="26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338388"/>
            <a:ext cx="4215592" cy="3739027"/>
          </a:xfrm>
        </p:spPr>
        <p:txBody>
          <a:bodyPr/>
          <a:lstStyle>
            <a:lvl1pPr>
              <a:defRPr sz="2400"/>
            </a:lvl1pPr>
            <a:lvl2pPr>
              <a:defRPr sz="2100"/>
            </a:lvl2pPr>
          </a:lstStyle>
          <a:p>
            <a:pPr lvl="0"/>
            <a:r>
              <a:rPr lang="en-US" dirty="0"/>
              <a:t>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4380C674-56C9-4ED6-90D8-E285E67C8481}" type="slidenum">
              <a:rPr lang="en-US" smtClean="0"/>
              <a:t>‹#›</a:t>
            </a:fld>
            <a:endParaRPr lang="en-US"/>
          </a:p>
        </p:txBody>
      </p:sp>
    </p:spTree>
    <p:extLst>
      <p:ext uri="{BB962C8B-B14F-4D97-AF65-F5344CB8AC3E}">
        <p14:creationId xmlns:p14="http://schemas.microsoft.com/office/powerpoint/2010/main" val="51973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1276350" y="6462757"/>
            <a:ext cx="6874279" cy="258719"/>
          </a:xfrm>
          <a:prstGeom prst="rect">
            <a:avLst/>
          </a:prstGeom>
        </p:spPr>
        <p:txBody>
          <a:bodyPr/>
          <a:lstStyle/>
          <a:p>
            <a:r>
              <a:rPr lang="en-US" dirty="0"/>
              <a:t>Professional Development Center</a:t>
            </a:r>
          </a:p>
        </p:txBody>
      </p:sp>
      <p:sp>
        <p:nvSpPr>
          <p:cNvPr id="5" name="Slide Number Placeholder 4"/>
          <p:cNvSpPr>
            <a:spLocks noGrp="1"/>
          </p:cNvSpPr>
          <p:nvPr>
            <p:ph type="sldNum" sz="quarter" idx="12"/>
          </p:nvPr>
        </p:nvSpPr>
        <p:spPr/>
        <p:txBody>
          <a:bodyPr/>
          <a:lstStyle/>
          <a:p>
            <a:fld id="{4380C674-56C9-4ED6-90D8-E285E67C8481}" type="slidenum">
              <a:rPr lang="en-US" smtClean="0"/>
              <a:t>‹#›</a:t>
            </a:fld>
            <a:endParaRPr lang="en-US"/>
          </a:p>
        </p:txBody>
      </p:sp>
    </p:spTree>
    <p:extLst>
      <p:ext uri="{BB962C8B-B14F-4D97-AF65-F5344CB8AC3E}">
        <p14:creationId xmlns:p14="http://schemas.microsoft.com/office/powerpoint/2010/main" val="292373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80C674-56C9-4ED6-90D8-E285E67C8481}" type="slidenum">
              <a:rPr lang="en-US" smtClean="0"/>
              <a:t>‹#›</a:t>
            </a:fld>
            <a:endParaRPr lang="en-US" dirty="0"/>
          </a:p>
        </p:txBody>
      </p:sp>
      <p:sp>
        <p:nvSpPr>
          <p:cNvPr id="5" name="Rectangle 4">
            <a:extLst>
              <a:ext uri="{FF2B5EF4-FFF2-40B4-BE49-F238E27FC236}">
                <a16:creationId xmlns:a16="http://schemas.microsoft.com/office/drawing/2014/main" id="{767A7472-42AD-4ADB-844B-ADF0AC72C8E2}"/>
              </a:ext>
            </a:extLst>
          </p:cNvPr>
          <p:cNvSpPr/>
          <p:nvPr userDrawn="1"/>
        </p:nvSpPr>
        <p:spPr>
          <a:xfrm>
            <a:off x="1" y="-7123"/>
            <a:ext cx="9144000" cy="1857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70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accent2">
                  <a:lumMod val="75000"/>
                </a:schemeClr>
              </a:buClr>
              <a:defRPr/>
            </a:lvl2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1276350" y="6462757"/>
            <a:ext cx="6874279" cy="258719"/>
          </a:xfrm>
          <a:prstGeom prst="rect">
            <a:avLst/>
          </a:prstGeom>
        </p:spPr>
        <p:txBody>
          <a:bodyPr/>
          <a:lstStyle/>
          <a:p>
            <a:r>
              <a:rPr lang="en-US" dirty="0"/>
              <a:t>Professional Development Center</a:t>
            </a:r>
          </a:p>
        </p:txBody>
      </p:sp>
      <p:sp>
        <p:nvSpPr>
          <p:cNvPr id="6" name="Slide Number Placeholder 5"/>
          <p:cNvSpPr>
            <a:spLocks noGrp="1"/>
          </p:cNvSpPr>
          <p:nvPr>
            <p:ph type="sldNum" sz="quarter" idx="12"/>
          </p:nvPr>
        </p:nvSpPr>
        <p:spPr/>
        <p:txBody>
          <a:bodyPr/>
          <a:lstStyle/>
          <a:p>
            <a:fld id="{4380C674-56C9-4ED6-90D8-E285E67C8481}" type="slidenum">
              <a:rPr lang="en-US" smtClean="0"/>
              <a:t>‹#›</a:t>
            </a:fld>
            <a:endParaRPr lang="en-US"/>
          </a:p>
        </p:txBody>
      </p:sp>
    </p:spTree>
    <p:extLst>
      <p:ext uri="{BB962C8B-B14F-4D97-AF65-F5344CB8AC3E}">
        <p14:creationId xmlns:p14="http://schemas.microsoft.com/office/powerpoint/2010/main" val="85962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8229" y="2285999"/>
            <a:ext cx="8466513" cy="3824869"/>
          </a:xfrm>
        </p:spPr>
        <p:txBody>
          <a:bodyPr/>
          <a:lstStyle>
            <a:lvl2pPr>
              <a:buClr>
                <a:schemeClr val="accent2">
                  <a:lumMod val="75000"/>
                </a:schemeClr>
              </a:buClr>
              <a:defRPr/>
            </a:lvl2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4380C674-56C9-4ED6-90D8-E285E67C8481}" type="slidenum">
              <a:rPr lang="en-US" smtClean="0"/>
              <a:t>‹#›</a:t>
            </a:fld>
            <a:endParaRPr lang="en-US"/>
          </a:p>
        </p:txBody>
      </p:sp>
      <p:sp>
        <p:nvSpPr>
          <p:cNvPr id="8" name="Content Placeholder 7">
            <a:extLst>
              <a:ext uri="{FF2B5EF4-FFF2-40B4-BE49-F238E27FC236}">
                <a16:creationId xmlns:a16="http://schemas.microsoft.com/office/drawing/2014/main" id="{F20213B3-91C7-4B1C-955A-F67D9797EFE5}"/>
              </a:ext>
            </a:extLst>
          </p:cNvPr>
          <p:cNvSpPr>
            <a:spLocks noGrp="1"/>
          </p:cNvSpPr>
          <p:nvPr>
            <p:ph sz="quarter" idx="13"/>
          </p:nvPr>
        </p:nvSpPr>
        <p:spPr>
          <a:xfrm>
            <a:off x="377825" y="1317328"/>
            <a:ext cx="8439150" cy="900939"/>
          </a:xfrm>
        </p:spPr>
        <p:txBody>
          <a:bodyPr>
            <a:normAutofit/>
          </a:bodyPr>
          <a:lstStyle>
            <a:lvl1pPr marL="0" indent="0">
              <a:buNone/>
              <a:defRPr sz="2800" b="1">
                <a:latin typeface="Segoe UI Semibold" panose="020B0702040204020203" pitchFamily="34" charset="0"/>
                <a:cs typeface="Segoe UI Semibold" panose="020B0702040204020203" pitchFamily="34" charset="0"/>
              </a:defRPr>
            </a:lvl1pPr>
          </a:lstStyle>
          <a:p>
            <a:pPr lvl="0"/>
            <a:r>
              <a:rPr lang="en-US" dirty="0"/>
              <a:t>Edit Master text styles</a:t>
            </a:r>
          </a:p>
        </p:txBody>
      </p:sp>
    </p:spTree>
    <p:extLst>
      <p:ext uri="{BB962C8B-B14F-4D97-AF65-F5344CB8AC3E}">
        <p14:creationId xmlns:p14="http://schemas.microsoft.com/office/powerpoint/2010/main" val="199886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730" y="985839"/>
            <a:ext cx="7205662" cy="2590799"/>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958424" y="3633788"/>
            <a:ext cx="7205662" cy="163830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4380C674-56C9-4ED6-90D8-E285E67C8481}" type="slidenum">
              <a:rPr lang="en-US" smtClean="0"/>
              <a:t>‹#›</a:t>
            </a:fld>
            <a:endParaRPr lang="en-US"/>
          </a:p>
        </p:txBody>
      </p:sp>
    </p:spTree>
    <p:extLst>
      <p:ext uri="{BB962C8B-B14F-4D97-AF65-F5344CB8AC3E}">
        <p14:creationId xmlns:p14="http://schemas.microsoft.com/office/powerpoint/2010/main" val="118379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918" y="985839"/>
            <a:ext cx="7205662" cy="2590799"/>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24612" y="3633788"/>
            <a:ext cx="7205662" cy="163830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377369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918" y="985839"/>
            <a:ext cx="7205662" cy="2590799"/>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24612" y="3633788"/>
            <a:ext cx="7205662" cy="163830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266162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918" y="985839"/>
            <a:ext cx="7205662" cy="2590799"/>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24612" y="3633788"/>
            <a:ext cx="7205662" cy="163830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24589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032" y="985839"/>
            <a:ext cx="7205662" cy="2590799"/>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980726" y="3633788"/>
            <a:ext cx="7205662" cy="163830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sz="1050">
                <a:solidFill>
                  <a:schemeClr val="bg1"/>
                </a:solidFill>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46711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7D8CDC-66D7-4E65-AD7B-EA4AFE6EF9AA}"/>
              </a:ext>
            </a:extLst>
          </p:cNvPr>
          <p:cNvSpPr/>
          <p:nvPr userDrawn="1"/>
        </p:nvSpPr>
        <p:spPr>
          <a:xfrm>
            <a:off x="1" y="7166"/>
            <a:ext cx="9144000" cy="1857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E25DE5-EE0D-4A54-A01C-53AD15A9E19D}"/>
              </a:ext>
            </a:extLst>
          </p:cNvPr>
          <p:cNvSpPr/>
          <p:nvPr userDrawn="1"/>
        </p:nvSpPr>
        <p:spPr>
          <a:xfrm>
            <a:off x="477085" y="841784"/>
            <a:ext cx="8156376" cy="4743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985839"/>
            <a:ext cx="7880032" cy="4421048"/>
          </a:xfrm>
        </p:spPr>
        <p:txBody>
          <a:bodyPr anchor="ctr" anchorCtr="0"/>
          <a:lstStyle>
            <a:lvl1pPr algn="ctr">
              <a:defRPr sz="6000"/>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158653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229" y="0"/>
            <a:ext cx="8439431" cy="11957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78229" y="1378634"/>
            <a:ext cx="8466513" cy="4712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250382" y="6488040"/>
            <a:ext cx="594360" cy="233436"/>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4380C674-56C9-4ED6-90D8-E285E67C8481}" type="slidenum">
              <a:rPr lang="en-US" smtClean="0"/>
              <a:pPr/>
              <a:t>‹#›</a:t>
            </a:fld>
            <a:endParaRPr lang="en-US" dirty="0"/>
          </a:p>
        </p:txBody>
      </p:sp>
    </p:spTree>
    <p:extLst>
      <p:ext uri="{BB962C8B-B14F-4D97-AF65-F5344CB8AC3E}">
        <p14:creationId xmlns:p14="http://schemas.microsoft.com/office/powerpoint/2010/main" val="14583754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dt="0"/>
  <p:txStyles>
    <p:titleStyle>
      <a:lvl1pPr algn="l" defTabSz="914400" rtl="0" eaLnBrk="1" latinLnBrk="0" hangingPunct="1">
        <a:lnSpc>
          <a:spcPct val="90000"/>
        </a:lnSpc>
        <a:spcBef>
          <a:spcPct val="0"/>
        </a:spcBef>
        <a:buNone/>
        <a:defRPr sz="3200" kern="1200">
          <a:solidFill>
            <a:schemeClr val="bg1"/>
          </a:solidFill>
          <a:latin typeface="Constantia" panose="02030602050306030303" pitchFamily="18"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chemeClr val="accent1"/>
        </a:buClr>
        <a:buSzPct val="80000"/>
        <a:buFont typeface="Wingdings" panose="05000000000000000000"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10000"/>
        </a:lnSpc>
        <a:spcBef>
          <a:spcPts val="500"/>
        </a:spcBef>
        <a:spcAft>
          <a:spcPts val="600"/>
        </a:spcAft>
        <a:buClr>
          <a:schemeClr val="accent2">
            <a:lumMod val="75000"/>
          </a:schemeClr>
        </a:buClr>
        <a:buSzPct val="80000"/>
        <a:buFont typeface="Wingdings" panose="05000000000000000000"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10000"/>
        </a:lnSpc>
        <a:spcBef>
          <a:spcPts val="500"/>
        </a:spcBef>
        <a:spcAft>
          <a:spcPts val="600"/>
        </a:spcAft>
        <a:buClr>
          <a:schemeClr val="bg2">
            <a:lumMod val="75000"/>
          </a:schemeClr>
        </a:buClr>
        <a:buSzPct val="80000"/>
        <a:buFont typeface="Wingdings" panose="05000000000000000000"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learner.lincs.ed.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dcenter@lincs.ed.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community.lincs.ed.gov/" TargetMode="External"/><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learner.lincs.ed.gov/" TargetMode="External"/><Relationship Id="rId5" Type="http://schemas.openxmlformats.org/officeDocument/2006/relationships/hyperlink" Target="http://lincs.ed.gov/collections" TargetMode="External"/><Relationship Id="rId4" Type="http://schemas.openxmlformats.org/officeDocument/2006/relationships/hyperlink" Target="http://lincs.ed.gov/courses" TargetMode="External"/><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stadd@manhattanstrategy.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lincs.ed.gov/" TargetMode="External"/><Relationship Id="rId4" Type="http://schemas.openxmlformats.org/officeDocument/2006/relationships/hyperlink" Target="mailto:Judy_Mortrude@worlded.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urveygizmo.com/s3/2000536/LINCS-Customer-Satisfaction-Survey-One-Off"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2475" y="1393901"/>
            <a:ext cx="7248525" cy="2873299"/>
          </a:xfrm>
        </p:spPr>
        <p:txBody>
          <a:bodyPr>
            <a:normAutofit/>
          </a:bodyPr>
          <a:lstStyle/>
          <a:p>
            <a:r>
              <a:rPr lang="en-US" dirty="0"/>
              <a:t>A Guided Tour of LINCS for the Detroit Adult Foundational Skills Learning Community</a:t>
            </a:r>
          </a:p>
        </p:txBody>
      </p:sp>
      <p:sp>
        <p:nvSpPr>
          <p:cNvPr id="3" name="Subtitle 2"/>
          <p:cNvSpPr>
            <a:spLocks noGrp="1"/>
          </p:cNvSpPr>
          <p:nvPr>
            <p:ph type="subTitle" idx="1"/>
          </p:nvPr>
        </p:nvSpPr>
        <p:spPr>
          <a:xfrm>
            <a:off x="752475" y="4267200"/>
            <a:ext cx="7248525" cy="990600"/>
          </a:xfrm>
        </p:spPr>
        <p:txBody>
          <a:bodyPr/>
          <a:lstStyle/>
          <a:p>
            <a:r>
              <a:rPr lang="en-US" dirty="0"/>
              <a:t>Welcome</a:t>
            </a:r>
          </a:p>
        </p:txBody>
      </p:sp>
    </p:spTree>
    <p:extLst>
      <p:ext uri="{BB962C8B-B14F-4D97-AF65-F5344CB8AC3E}">
        <p14:creationId xmlns:p14="http://schemas.microsoft.com/office/powerpoint/2010/main" val="1296778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34F7-EA76-4790-BBE9-82BB2CB8547F}"/>
              </a:ext>
            </a:extLst>
          </p:cNvPr>
          <p:cNvSpPr>
            <a:spLocks noGrp="1"/>
          </p:cNvSpPr>
          <p:nvPr>
            <p:ph type="title"/>
          </p:nvPr>
        </p:nvSpPr>
        <p:spPr/>
        <p:txBody>
          <a:bodyPr/>
          <a:lstStyle/>
          <a:p>
            <a:r>
              <a:rPr lang="en-US" dirty="0"/>
              <a:t>What is the LINCS Community?</a:t>
            </a:r>
          </a:p>
        </p:txBody>
      </p:sp>
      <p:sp>
        <p:nvSpPr>
          <p:cNvPr id="3" name="Content Placeholder 2">
            <a:extLst>
              <a:ext uri="{FF2B5EF4-FFF2-40B4-BE49-F238E27FC236}">
                <a16:creationId xmlns:a16="http://schemas.microsoft.com/office/drawing/2014/main" id="{A78A9F9E-1E36-4558-B733-8369940C6509}"/>
              </a:ext>
            </a:extLst>
          </p:cNvPr>
          <p:cNvSpPr>
            <a:spLocks noGrp="1"/>
          </p:cNvSpPr>
          <p:nvPr>
            <p:ph idx="1"/>
          </p:nvPr>
        </p:nvSpPr>
        <p:spPr>
          <a:xfrm>
            <a:off x="378230" y="1378634"/>
            <a:ext cx="4147276" cy="4712677"/>
          </a:xfrm>
        </p:spPr>
        <p:txBody>
          <a:bodyPr/>
          <a:lstStyle/>
          <a:p>
            <a:r>
              <a:rPr lang="en-US" dirty="0"/>
              <a:t>13,000+ registered members</a:t>
            </a:r>
          </a:p>
          <a:p>
            <a:r>
              <a:rPr lang="en-US" dirty="0"/>
              <a:t>11 topical groups </a:t>
            </a:r>
          </a:p>
          <a:p>
            <a:r>
              <a:rPr lang="en-US" dirty="0"/>
              <a:t>Dedicated subject matter expert moderators </a:t>
            </a:r>
          </a:p>
        </p:txBody>
      </p:sp>
      <p:pic>
        <p:nvPicPr>
          <p:cNvPr id="7" name="Picture 6" descr="Community of practice logo">
            <a:extLst>
              <a:ext uri="{FF2B5EF4-FFF2-40B4-BE49-F238E27FC236}">
                <a16:creationId xmlns:a16="http://schemas.microsoft.com/office/drawing/2014/main" id="{84F5C877-5349-4606-86F9-F7154A60B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789" y="1567199"/>
            <a:ext cx="3592509" cy="3851969"/>
          </a:xfrm>
          <a:prstGeom prst="rect">
            <a:avLst/>
          </a:prstGeom>
          <a:ln>
            <a:solidFill>
              <a:schemeClr val="accent5"/>
            </a:solidFill>
          </a:ln>
        </p:spPr>
      </p:pic>
      <p:sp>
        <p:nvSpPr>
          <p:cNvPr id="5" name="Slide Number Placeholder 4">
            <a:extLst>
              <a:ext uri="{FF2B5EF4-FFF2-40B4-BE49-F238E27FC236}">
                <a16:creationId xmlns:a16="http://schemas.microsoft.com/office/drawing/2014/main" id="{770C7734-77D7-4F63-BEEE-AC9079BE0E01}"/>
              </a:ext>
            </a:extLst>
          </p:cNvPr>
          <p:cNvSpPr>
            <a:spLocks noGrp="1"/>
          </p:cNvSpPr>
          <p:nvPr>
            <p:ph type="sldNum" sz="quarter" idx="12"/>
          </p:nvPr>
        </p:nvSpPr>
        <p:spPr/>
        <p:txBody>
          <a:bodyPr/>
          <a:lstStyle/>
          <a:p>
            <a:fld id="{4380C674-56C9-4ED6-90D8-E285E67C8481}" type="slidenum">
              <a:rPr lang="en-US" smtClean="0"/>
              <a:t>10</a:t>
            </a:fld>
            <a:endParaRPr lang="en-US"/>
          </a:p>
        </p:txBody>
      </p:sp>
    </p:spTree>
    <p:extLst>
      <p:ext uri="{BB962C8B-B14F-4D97-AF65-F5344CB8AC3E}">
        <p14:creationId xmlns:p14="http://schemas.microsoft.com/office/powerpoint/2010/main" val="333259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5FAA21-109B-49E2-A11B-4436824C2102}"/>
              </a:ext>
              <a:ext uri="{C183D7F6-B498-43B3-948B-1728B52AA6E4}">
                <adec:decorative xmlns="" xmlns:adec="http://schemas.microsoft.com/office/drawing/2017/decorative" val="1"/>
              </a:ext>
            </a:extLst>
          </p:cNvPr>
          <p:cNvSpPr>
            <a:spLocks noGrp="1"/>
          </p:cNvSpPr>
          <p:nvPr>
            <p:ph type="title"/>
          </p:nvPr>
        </p:nvSpPr>
        <p:spPr>
          <a:xfrm>
            <a:off x="647271" y="1012004"/>
            <a:ext cx="2562119" cy="4795408"/>
          </a:xfrm>
        </p:spPr>
        <p:txBody>
          <a:bodyPr>
            <a:normAutofit/>
          </a:bodyPr>
          <a:lstStyle/>
          <a:p>
            <a:r>
              <a:rPr lang="en-US">
                <a:solidFill>
                  <a:srgbClr val="FFFFFF"/>
                </a:solidFill>
              </a:rPr>
              <a:t>How do I use the community?</a:t>
            </a:r>
          </a:p>
        </p:txBody>
      </p:sp>
      <p:graphicFrame>
        <p:nvGraphicFramePr>
          <p:cNvPr id="7" name="Content Placeholder 2" descr="Ask questions. Read current and previous discussions. Search by keyword for specific information. Participate in community activities.">
            <a:extLst>
              <a:ext uri="{FF2B5EF4-FFF2-40B4-BE49-F238E27FC236}">
                <a16:creationId xmlns:a16="http://schemas.microsoft.com/office/drawing/2014/main" id="{FB109C48-5EF6-4CA7-B9E9-6B636BDE4F27}"/>
              </a:ext>
            </a:extLst>
          </p:cNvPr>
          <p:cNvGraphicFramePr>
            <a:graphicFrameLocks noGrp="1"/>
          </p:cNvGraphicFramePr>
          <p:nvPr>
            <p:ph idx="1"/>
            <p:extLst>
              <p:ext uri="{D42A27DB-BD31-4B8C-83A1-F6EECF244321}">
                <p14:modId xmlns:p14="http://schemas.microsoft.com/office/powerpoint/2010/main" val="315020311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7AB0F1B-AC4E-487D-9B92-C09BD9D5F693}"/>
              </a:ext>
            </a:extLst>
          </p:cNvPr>
          <p:cNvSpPr>
            <a:spLocks noGrp="1"/>
          </p:cNvSpPr>
          <p:nvPr>
            <p:ph type="sldNum" sz="quarter" idx="12"/>
          </p:nvPr>
        </p:nvSpPr>
        <p:spPr>
          <a:xfrm>
            <a:off x="8044665" y="6356350"/>
            <a:ext cx="470685" cy="365125"/>
          </a:xfrm>
        </p:spPr>
        <p:txBody>
          <a:bodyPr>
            <a:normAutofit/>
          </a:bodyPr>
          <a:lstStyle/>
          <a:p>
            <a:pPr>
              <a:spcAft>
                <a:spcPts val="600"/>
              </a:spcAft>
            </a:pPr>
            <a:fld id="{4380C674-56C9-4ED6-90D8-E285E67C8481}" type="slidenum">
              <a:rPr lang="en-US">
                <a:solidFill>
                  <a:prstClr val="black">
                    <a:tint val="75000"/>
                  </a:prstClr>
                </a:solidFill>
              </a:rPr>
              <a:pPr>
                <a:spcAft>
                  <a:spcPts val="600"/>
                </a:spcAft>
              </a:pPr>
              <a:t>11</a:t>
            </a:fld>
            <a:endParaRPr lang="en-US">
              <a:solidFill>
                <a:prstClr val="black">
                  <a:tint val="75000"/>
                </a:prstClr>
              </a:solidFill>
            </a:endParaRPr>
          </a:p>
        </p:txBody>
      </p:sp>
    </p:spTree>
    <p:extLst>
      <p:ext uri="{BB962C8B-B14F-4D97-AF65-F5344CB8AC3E}">
        <p14:creationId xmlns:p14="http://schemas.microsoft.com/office/powerpoint/2010/main" val="1625975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34F7-EA76-4790-BBE9-82BB2CB8547F}"/>
              </a:ext>
            </a:extLst>
          </p:cNvPr>
          <p:cNvSpPr>
            <a:spLocks noGrp="1"/>
          </p:cNvSpPr>
          <p:nvPr>
            <p:ph type="title"/>
          </p:nvPr>
        </p:nvSpPr>
        <p:spPr/>
        <p:txBody>
          <a:bodyPr/>
          <a:lstStyle/>
          <a:p>
            <a:r>
              <a:rPr lang="en-US" dirty="0"/>
              <a:t>What is the Learning Portal?</a:t>
            </a:r>
          </a:p>
        </p:txBody>
      </p:sp>
      <p:sp>
        <p:nvSpPr>
          <p:cNvPr id="3" name="Content Placeholder 2">
            <a:extLst>
              <a:ext uri="{FF2B5EF4-FFF2-40B4-BE49-F238E27FC236}">
                <a16:creationId xmlns:a16="http://schemas.microsoft.com/office/drawing/2014/main" id="{A78A9F9E-1E36-4558-B733-8369940C6509}"/>
              </a:ext>
            </a:extLst>
          </p:cNvPr>
          <p:cNvSpPr>
            <a:spLocks noGrp="1"/>
          </p:cNvSpPr>
          <p:nvPr>
            <p:ph idx="1"/>
          </p:nvPr>
        </p:nvSpPr>
        <p:spPr>
          <a:xfrm>
            <a:off x="378230" y="1378634"/>
            <a:ext cx="4147276" cy="4712677"/>
          </a:xfrm>
        </p:spPr>
        <p:txBody>
          <a:bodyPr/>
          <a:lstStyle/>
          <a:p>
            <a:r>
              <a:rPr lang="en-US" dirty="0"/>
              <a:t>Access to 20+ self-paced online courses that are always available</a:t>
            </a:r>
          </a:p>
          <a:p>
            <a:r>
              <a:rPr lang="en-US" dirty="0"/>
              <a:t>Download a certificate of completion for your records when you finish a course</a:t>
            </a:r>
          </a:p>
        </p:txBody>
      </p:sp>
      <p:pic>
        <p:nvPicPr>
          <p:cNvPr id="7" name="Picture 6" descr="Learning Portal logo">
            <a:extLst>
              <a:ext uri="{FF2B5EF4-FFF2-40B4-BE49-F238E27FC236}">
                <a16:creationId xmlns:a16="http://schemas.microsoft.com/office/drawing/2014/main" id="{84F5C877-5349-4606-86F9-F7154A60B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789" y="1567199"/>
            <a:ext cx="3592508" cy="3851969"/>
          </a:xfrm>
          <a:prstGeom prst="rect">
            <a:avLst/>
          </a:prstGeom>
          <a:ln>
            <a:solidFill>
              <a:schemeClr val="accent3"/>
            </a:solidFill>
          </a:ln>
        </p:spPr>
      </p:pic>
      <p:sp>
        <p:nvSpPr>
          <p:cNvPr id="5" name="Slide Number Placeholder 4">
            <a:extLst>
              <a:ext uri="{FF2B5EF4-FFF2-40B4-BE49-F238E27FC236}">
                <a16:creationId xmlns:a16="http://schemas.microsoft.com/office/drawing/2014/main" id="{770C7734-77D7-4F63-BEEE-AC9079BE0E01}"/>
              </a:ext>
            </a:extLst>
          </p:cNvPr>
          <p:cNvSpPr>
            <a:spLocks noGrp="1"/>
          </p:cNvSpPr>
          <p:nvPr>
            <p:ph type="sldNum" sz="quarter" idx="12"/>
          </p:nvPr>
        </p:nvSpPr>
        <p:spPr/>
        <p:txBody>
          <a:bodyPr/>
          <a:lstStyle/>
          <a:p>
            <a:fld id="{4380C674-56C9-4ED6-90D8-E285E67C8481}" type="slidenum">
              <a:rPr lang="en-US" smtClean="0"/>
              <a:t>12</a:t>
            </a:fld>
            <a:endParaRPr lang="en-US"/>
          </a:p>
        </p:txBody>
      </p:sp>
    </p:spTree>
    <p:extLst>
      <p:ext uri="{BB962C8B-B14F-4D97-AF65-F5344CB8AC3E}">
        <p14:creationId xmlns:p14="http://schemas.microsoft.com/office/powerpoint/2010/main" val="308715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93D2-C6FE-4E32-B1C9-115C8B88F8FB}"/>
              </a:ext>
            </a:extLst>
          </p:cNvPr>
          <p:cNvSpPr>
            <a:spLocks noGrp="1"/>
          </p:cNvSpPr>
          <p:nvPr>
            <p:ph type="title"/>
          </p:nvPr>
        </p:nvSpPr>
        <p:spPr/>
        <p:txBody>
          <a:bodyPr/>
          <a:lstStyle/>
          <a:p>
            <a:r>
              <a:rPr lang="en-US" dirty="0"/>
              <a:t>Courses Available</a:t>
            </a:r>
          </a:p>
        </p:txBody>
      </p:sp>
      <p:sp>
        <p:nvSpPr>
          <p:cNvPr id="3" name="Content Placeholder 2">
            <a:extLst>
              <a:ext uri="{FF2B5EF4-FFF2-40B4-BE49-F238E27FC236}">
                <a16:creationId xmlns:a16="http://schemas.microsoft.com/office/drawing/2014/main" id="{68085882-D51B-4B5F-8FD5-2AE2A936689F}"/>
              </a:ext>
            </a:extLst>
          </p:cNvPr>
          <p:cNvSpPr>
            <a:spLocks noGrp="1"/>
          </p:cNvSpPr>
          <p:nvPr>
            <p:ph sz="half" idx="1"/>
          </p:nvPr>
        </p:nvSpPr>
        <p:spPr/>
        <p:txBody>
          <a:bodyPr>
            <a:normAutofit fontScale="92500" lnSpcReduction="20000"/>
          </a:bodyPr>
          <a:lstStyle/>
          <a:p>
            <a:r>
              <a:rPr lang="en-US" dirty="0"/>
              <a:t>Career Pathways, including workforce preparation activities</a:t>
            </a:r>
          </a:p>
          <a:p>
            <a:r>
              <a:rPr lang="en-US" dirty="0"/>
              <a:t>Disabilities </a:t>
            </a:r>
          </a:p>
          <a:p>
            <a:r>
              <a:rPr lang="en-US" dirty="0"/>
              <a:t>English language acquisition</a:t>
            </a:r>
          </a:p>
          <a:p>
            <a:r>
              <a:rPr lang="en-US" dirty="0"/>
              <a:t>Integrating technology</a:t>
            </a:r>
          </a:p>
          <a:p>
            <a:r>
              <a:rPr lang="en-US" dirty="0"/>
              <a:t>Reading</a:t>
            </a:r>
          </a:p>
          <a:p>
            <a:r>
              <a:rPr lang="en-US" dirty="0"/>
              <a:t>Science</a:t>
            </a:r>
          </a:p>
        </p:txBody>
      </p:sp>
      <p:sp>
        <p:nvSpPr>
          <p:cNvPr id="6" name="Content Placeholder 5">
            <a:extLst>
              <a:ext uri="{FF2B5EF4-FFF2-40B4-BE49-F238E27FC236}">
                <a16:creationId xmlns:a16="http://schemas.microsoft.com/office/drawing/2014/main" id="{0AFD94E4-AF1C-44AD-AD44-FC4C1483A468}"/>
              </a:ext>
            </a:extLst>
          </p:cNvPr>
          <p:cNvSpPr>
            <a:spLocks noGrp="1"/>
          </p:cNvSpPr>
          <p:nvPr>
            <p:ph sz="half" idx="2"/>
          </p:nvPr>
        </p:nvSpPr>
        <p:spPr/>
        <p:txBody>
          <a:bodyPr>
            <a:normAutofit fontScale="92500" lnSpcReduction="20000"/>
          </a:bodyPr>
          <a:lstStyle/>
          <a:p>
            <a:r>
              <a:rPr lang="en-US" dirty="0"/>
              <a:t>Teaching and Learning</a:t>
            </a:r>
          </a:p>
          <a:p>
            <a:pPr lvl="1"/>
            <a:r>
              <a:rPr lang="en-US" dirty="0"/>
              <a:t>Working with open education resources (OER)</a:t>
            </a:r>
          </a:p>
          <a:p>
            <a:pPr lvl="1"/>
            <a:r>
              <a:rPr lang="en-US" dirty="0"/>
              <a:t>Differentiated learning</a:t>
            </a:r>
          </a:p>
          <a:p>
            <a:pPr lvl="1"/>
            <a:r>
              <a:rPr lang="en-US" dirty="0"/>
              <a:t>Teacher effectiveness and teacher competencies</a:t>
            </a:r>
          </a:p>
          <a:p>
            <a:pPr lvl="1"/>
            <a:r>
              <a:rPr lang="en-US" dirty="0"/>
              <a:t>Instructional design</a:t>
            </a:r>
          </a:p>
          <a:p>
            <a:pPr lvl="1"/>
            <a:r>
              <a:rPr lang="en-US" dirty="0"/>
              <a:t>Motivating adult learners to persist</a:t>
            </a:r>
          </a:p>
        </p:txBody>
      </p:sp>
      <p:sp>
        <p:nvSpPr>
          <p:cNvPr id="5" name="Slide Number Placeholder 4">
            <a:extLst>
              <a:ext uri="{FF2B5EF4-FFF2-40B4-BE49-F238E27FC236}">
                <a16:creationId xmlns:a16="http://schemas.microsoft.com/office/drawing/2014/main" id="{062ED92D-6FCB-4074-B74B-1CF6BDF1670D}"/>
              </a:ext>
            </a:extLst>
          </p:cNvPr>
          <p:cNvSpPr>
            <a:spLocks noGrp="1"/>
          </p:cNvSpPr>
          <p:nvPr>
            <p:ph type="sldNum" sz="quarter" idx="12"/>
          </p:nvPr>
        </p:nvSpPr>
        <p:spPr/>
        <p:txBody>
          <a:bodyPr/>
          <a:lstStyle/>
          <a:p>
            <a:fld id="{4380C674-56C9-4ED6-90D8-E285E67C8481}" type="slidenum">
              <a:rPr lang="en-US" smtClean="0"/>
              <a:t>13</a:t>
            </a:fld>
            <a:endParaRPr lang="en-US"/>
          </a:p>
        </p:txBody>
      </p:sp>
    </p:spTree>
    <p:extLst>
      <p:ext uri="{BB962C8B-B14F-4D97-AF65-F5344CB8AC3E}">
        <p14:creationId xmlns:p14="http://schemas.microsoft.com/office/powerpoint/2010/main" val="2472759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825F-A865-438A-A2E1-1C60B82EF677}"/>
              </a:ext>
            </a:extLst>
          </p:cNvPr>
          <p:cNvSpPr>
            <a:spLocks noGrp="1"/>
          </p:cNvSpPr>
          <p:nvPr>
            <p:ph type="title"/>
          </p:nvPr>
        </p:nvSpPr>
        <p:spPr/>
        <p:txBody>
          <a:bodyPr/>
          <a:lstStyle/>
          <a:p>
            <a:r>
              <a:rPr lang="en-US" dirty="0" smtClean="0"/>
              <a:t>Updates!</a:t>
            </a:r>
            <a:endParaRPr lang="en-US" dirty="0"/>
          </a:p>
        </p:txBody>
      </p:sp>
      <p:sp>
        <p:nvSpPr>
          <p:cNvPr id="3" name="Content Placeholder 2">
            <a:extLst>
              <a:ext uri="{FF2B5EF4-FFF2-40B4-BE49-F238E27FC236}">
                <a16:creationId xmlns:a16="http://schemas.microsoft.com/office/drawing/2014/main" id="{6BDD4738-CFE3-4BB9-A324-F45DCF1C9B88}"/>
              </a:ext>
            </a:extLst>
          </p:cNvPr>
          <p:cNvSpPr>
            <a:spLocks noGrp="1"/>
          </p:cNvSpPr>
          <p:nvPr>
            <p:ph idx="1"/>
          </p:nvPr>
        </p:nvSpPr>
        <p:spPr/>
        <p:txBody>
          <a:bodyPr>
            <a:normAutofit/>
          </a:bodyPr>
          <a:lstStyle/>
          <a:p>
            <a:r>
              <a:rPr lang="en-US" dirty="0" smtClean="0"/>
              <a:t>Recently added:</a:t>
            </a:r>
            <a:endParaRPr lang="en-US" dirty="0"/>
          </a:p>
          <a:p>
            <a:pPr lvl="1"/>
            <a:r>
              <a:rPr lang="en-US" dirty="0"/>
              <a:t>The Dos and Don’ts of Teaching in Correctional and Reentry Education </a:t>
            </a:r>
          </a:p>
          <a:p>
            <a:pPr lvl="1"/>
            <a:r>
              <a:rPr lang="en-US" dirty="0"/>
              <a:t>Updated Learning to Achieve courses on Accommodations and English Language Learners</a:t>
            </a:r>
          </a:p>
          <a:p>
            <a:r>
              <a:rPr lang="en-US" dirty="0"/>
              <a:t>Courses coming this fall:</a:t>
            </a:r>
          </a:p>
          <a:p>
            <a:pPr lvl="1"/>
            <a:r>
              <a:rPr lang="en-US" dirty="0"/>
              <a:t>A Research-based Approach to </a:t>
            </a:r>
            <a:br>
              <a:rPr lang="en-US" dirty="0"/>
            </a:br>
            <a:r>
              <a:rPr lang="en-US" dirty="0"/>
              <a:t>Writing Instruction  </a:t>
            </a:r>
          </a:p>
          <a:p>
            <a:pPr lvl="1"/>
            <a:r>
              <a:rPr lang="en-US" dirty="0"/>
              <a:t>Teaching Adults to Read</a:t>
            </a:r>
          </a:p>
        </p:txBody>
      </p:sp>
      <p:pic>
        <p:nvPicPr>
          <p:cNvPr id="6" name="Picture 5" descr="Learning Portal logo">
            <a:extLst>
              <a:ext uri="{FF2B5EF4-FFF2-40B4-BE49-F238E27FC236}">
                <a16:creationId xmlns:a16="http://schemas.microsoft.com/office/drawing/2014/main" id="{69930310-D22E-4CA5-B125-5F6828B0A308}"/>
              </a:ext>
            </a:extLst>
          </p:cNvPr>
          <p:cNvPicPr>
            <a:picLocks noChangeAspect="1"/>
          </p:cNvPicPr>
          <p:nvPr/>
        </p:nvPicPr>
        <p:blipFill>
          <a:blip r:embed="rId3"/>
          <a:stretch>
            <a:fillRect/>
          </a:stretch>
        </p:blipFill>
        <p:spPr>
          <a:xfrm>
            <a:off x="6432421" y="4254002"/>
            <a:ext cx="1841152" cy="1847248"/>
          </a:xfrm>
          <a:prstGeom prst="rect">
            <a:avLst/>
          </a:prstGeom>
        </p:spPr>
      </p:pic>
      <p:sp>
        <p:nvSpPr>
          <p:cNvPr id="5" name="Slide Number Placeholder 4">
            <a:extLst>
              <a:ext uri="{FF2B5EF4-FFF2-40B4-BE49-F238E27FC236}">
                <a16:creationId xmlns:a16="http://schemas.microsoft.com/office/drawing/2014/main" id="{71EC9390-BE15-493A-BE48-622BDD338499}"/>
              </a:ext>
            </a:extLst>
          </p:cNvPr>
          <p:cNvSpPr>
            <a:spLocks noGrp="1"/>
          </p:cNvSpPr>
          <p:nvPr>
            <p:ph type="sldNum" sz="quarter" idx="12"/>
          </p:nvPr>
        </p:nvSpPr>
        <p:spPr/>
        <p:txBody>
          <a:bodyPr/>
          <a:lstStyle/>
          <a:p>
            <a:fld id="{4380C674-56C9-4ED6-90D8-E285E67C8481}" type="slidenum">
              <a:rPr lang="en-US" smtClean="0"/>
              <a:t>14</a:t>
            </a:fld>
            <a:endParaRPr lang="en-US"/>
          </a:p>
        </p:txBody>
      </p:sp>
    </p:spTree>
    <p:extLst>
      <p:ext uri="{BB962C8B-B14F-4D97-AF65-F5344CB8AC3E}">
        <p14:creationId xmlns:p14="http://schemas.microsoft.com/office/powerpoint/2010/main" val="2772365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34F7-EA76-4790-BBE9-82BB2CB8547F}"/>
              </a:ext>
            </a:extLst>
          </p:cNvPr>
          <p:cNvSpPr>
            <a:spLocks noGrp="1"/>
          </p:cNvSpPr>
          <p:nvPr>
            <p:ph type="title"/>
          </p:nvPr>
        </p:nvSpPr>
        <p:spPr/>
        <p:txBody>
          <a:bodyPr/>
          <a:lstStyle/>
          <a:p>
            <a:r>
              <a:rPr lang="en-US" dirty="0"/>
              <a:t>What is the Resource Collection?</a:t>
            </a:r>
          </a:p>
        </p:txBody>
      </p:sp>
      <p:sp>
        <p:nvSpPr>
          <p:cNvPr id="3" name="Content Placeholder 2">
            <a:extLst>
              <a:ext uri="{FF2B5EF4-FFF2-40B4-BE49-F238E27FC236}">
                <a16:creationId xmlns:a16="http://schemas.microsoft.com/office/drawing/2014/main" id="{A78A9F9E-1E36-4558-B733-8369940C6509}"/>
              </a:ext>
            </a:extLst>
          </p:cNvPr>
          <p:cNvSpPr>
            <a:spLocks noGrp="1"/>
          </p:cNvSpPr>
          <p:nvPr>
            <p:ph idx="1"/>
          </p:nvPr>
        </p:nvSpPr>
        <p:spPr>
          <a:xfrm>
            <a:off x="378230" y="1378634"/>
            <a:ext cx="4147276" cy="4712677"/>
          </a:xfrm>
        </p:spPr>
        <p:txBody>
          <a:bodyPr/>
          <a:lstStyle/>
          <a:p>
            <a:r>
              <a:rPr lang="en-US" dirty="0"/>
              <a:t>750+ vetted resources for various audiences, including many instructional and program management resources</a:t>
            </a:r>
          </a:p>
        </p:txBody>
      </p:sp>
      <p:pic>
        <p:nvPicPr>
          <p:cNvPr id="7" name="Picture 6" descr="Resource Collection logo">
            <a:extLst>
              <a:ext uri="{FF2B5EF4-FFF2-40B4-BE49-F238E27FC236}">
                <a16:creationId xmlns:a16="http://schemas.microsoft.com/office/drawing/2014/main" id="{84F5C877-5349-4606-86F9-F7154A60B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789" y="1569870"/>
            <a:ext cx="3592509" cy="3846626"/>
          </a:xfrm>
          <a:prstGeom prst="rect">
            <a:avLst/>
          </a:prstGeom>
          <a:ln>
            <a:solidFill>
              <a:schemeClr val="accent4"/>
            </a:solidFill>
          </a:ln>
        </p:spPr>
      </p:pic>
      <p:sp>
        <p:nvSpPr>
          <p:cNvPr id="5" name="Slide Number Placeholder 4">
            <a:extLst>
              <a:ext uri="{FF2B5EF4-FFF2-40B4-BE49-F238E27FC236}">
                <a16:creationId xmlns:a16="http://schemas.microsoft.com/office/drawing/2014/main" id="{770C7734-77D7-4F63-BEEE-AC9079BE0E01}"/>
              </a:ext>
            </a:extLst>
          </p:cNvPr>
          <p:cNvSpPr>
            <a:spLocks noGrp="1"/>
          </p:cNvSpPr>
          <p:nvPr>
            <p:ph type="sldNum" sz="quarter" idx="12"/>
          </p:nvPr>
        </p:nvSpPr>
        <p:spPr/>
        <p:txBody>
          <a:bodyPr/>
          <a:lstStyle/>
          <a:p>
            <a:fld id="{4380C674-56C9-4ED6-90D8-E285E67C8481}" type="slidenum">
              <a:rPr lang="en-US" smtClean="0"/>
              <a:t>15</a:t>
            </a:fld>
            <a:endParaRPr lang="en-US"/>
          </a:p>
        </p:txBody>
      </p:sp>
    </p:spTree>
    <p:extLst>
      <p:ext uri="{BB962C8B-B14F-4D97-AF65-F5344CB8AC3E}">
        <p14:creationId xmlns:p14="http://schemas.microsoft.com/office/powerpoint/2010/main" val="357897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34F7-EA76-4790-BBE9-82BB2CB8547F}"/>
              </a:ext>
            </a:extLst>
          </p:cNvPr>
          <p:cNvSpPr>
            <a:spLocks noGrp="1"/>
          </p:cNvSpPr>
          <p:nvPr>
            <p:ph type="title"/>
          </p:nvPr>
        </p:nvSpPr>
        <p:spPr/>
        <p:txBody>
          <a:bodyPr/>
          <a:lstStyle/>
          <a:p>
            <a:r>
              <a:rPr lang="en-US" dirty="0"/>
              <a:t>LINCS Components</a:t>
            </a:r>
          </a:p>
        </p:txBody>
      </p:sp>
      <p:pic>
        <p:nvPicPr>
          <p:cNvPr id="8" name="Picture 7" descr="Community of Practice logo">
            <a:extLst>
              <a:ext uri="{FF2B5EF4-FFF2-40B4-BE49-F238E27FC236}">
                <a16:creationId xmlns:a16="http://schemas.microsoft.com/office/drawing/2014/main" id="{B5093738-BCF7-4EDC-A5F8-63B4734D7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01" y="1567199"/>
            <a:ext cx="2417069" cy="1844044"/>
          </a:xfrm>
          <a:prstGeom prst="rect">
            <a:avLst/>
          </a:prstGeom>
        </p:spPr>
      </p:pic>
      <p:pic>
        <p:nvPicPr>
          <p:cNvPr id="10" name="Picture 9" descr="Learning Portal logo">
            <a:extLst>
              <a:ext uri="{FF2B5EF4-FFF2-40B4-BE49-F238E27FC236}">
                <a16:creationId xmlns:a16="http://schemas.microsoft.com/office/drawing/2014/main" id="{B95DA9AF-CD13-4B57-82FF-5614552B3F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236" y="1659050"/>
            <a:ext cx="1844044" cy="1844044"/>
          </a:xfrm>
          <a:prstGeom prst="rect">
            <a:avLst/>
          </a:prstGeom>
        </p:spPr>
      </p:pic>
      <p:pic>
        <p:nvPicPr>
          <p:cNvPr id="12" name="Picture 11" descr="Resource Collection logo">
            <a:extLst>
              <a:ext uri="{FF2B5EF4-FFF2-40B4-BE49-F238E27FC236}">
                <a16:creationId xmlns:a16="http://schemas.microsoft.com/office/drawing/2014/main" id="{67AF7414-685D-47FC-B946-B416B60A2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5792" y="1567199"/>
            <a:ext cx="2295149" cy="1844044"/>
          </a:xfrm>
          <a:prstGeom prst="rect">
            <a:avLst/>
          </a:prstGeom>
        </p:spPr>
      </p:pic>
      <p:sp>
        <p:nvSpPr>
          <p:cNvPr id="3" name="Content Placeholder 2">
            <a:extLst>
              <a:ext uri="{FF2B5EF4-FFF2-40B4-BE49-F238E27FC236}">
                <a16:creationId xmlns:a16="http://schemas.microsoft.com/office/drawing/2014/main" id="{A78A9F9E-1E36-4558-B733-8369940C6509}"/>
              </a:ext>
            </a:extLst>
          </p:cNvPr>
          <p:cNvSpPr>
            <a:spLocks noGrp="1"/>
          </p:cNvSpPr>
          <p:nvPr>
            <p:ph idx="1"/>
          </p:nvPr>
        </p:nvSpPr>
        <p:spPr>
          <a:xfrm>
            <a:off x="378229" y="3680847"/>
            <a:ext cx="8316319" cy="2410464"/>
          </a:xfrm>
        </p:spPr>
        <p:txBody>
          <a:bodyPr>
            <a:normAutofit/>
          </a:bodyPr>
          <a:lstStyle/>
          <a:p>
            <a:r>
              <a:rPr lang="en-US" dirty="0"/>
              <a:t>The LINCS Community of Practice, the Learning Portal, and the Resource Collection are designed for adult educators. </a:t>
            </a:r>
          </a:p>
        </p:txBody>
      </p:sp>
      <p:sp>
        <p:nvSpPr>
          <p:cNvPr id="5" name="Slide Number Placeholder 4">
            <a:extLst>
              <a:ext uri="{FF2B5EF4-FFF2-40B4-BE49-F238E27FC236}">
                <a16:creationId xmlns:a16="http://schemas.microsoft.com/office/drawing/2014/main" id="{770C7734-77D7-4F63-BEEE-AC9079BE0E01}"/>
              </a:ext>
            </a:extLst>
          </p:cNvPr>
          <p:cNvSpPr>
            <a:spLocks noGrp="1"/>
          </p:cNvSpPr>
          <p:nvPr>
            <p:ph type="sldNum" sz="quarter" idx="12"/>
          </p:nvPr>
        </p:nvSpPr>
        <p:spPr/>
        <p:txBody>
          <a:bodyPr/>
          <a:lstStyle/>
          <a:p>
            <a:fld id="{4380C674-56C9-4ED6-90D8-E285E67C8481}" type="slidenum">
              <a:rPr lang="en-US" smtClean="0"/>
              <a:t>16</a:t>
            </a:fld>
            <a:endParaRPr lang="en-US"/>
          </a:p>
        </p:txBody>
      </p:sp>
    </p:spTree>
    <p:extLst>
      <p:ext uri="{BB962C8B-B14F-4D97-AF65-F5344CB8AC3E}">
        <p14:creationId xmlns:p14="http://schemas.microsoft.com/office/powerpoint/2010/main" val="864066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6ED6F6-D0F1-4619-B528-A3836DD401CC}"/>
              </a:ext>
            </a:extLst>
          </p:cNvPr>
          <p:cNvSpPr>
            <a:spLocks noGrp="1"/>
          </p:cNvSpPr>
          <p:nvPr>
            <p:ph type="title"/>
          </p:nvPr>
        </p:nvSpPr>
        <p:spPr/>
        <p:txBody>
          <a:bodyPr/>
          <a:lstStyle/>
          <a:p>
            <a:r>
              <a:rPr lang="en-US" dirty="0"/>
              <a:t>How LINCS Serves Adult Learners</a:t>
            </a:r>
          </a:p>
        </p:txBody>
      </p:sp>
      <p:sp>
        <p:nvSpPr>
          <p:cNvPr id="7" name="Text Placeholder 6">
            <a:extLst>
              <a:ext uri="{FF2B5EF4-FFF2-40B4-BE49-F238E27FC236}">
                <a16:creationId xmlns:a16="http://schemas.microsoft.com/office/drawing/2014/main" id="{38FF49B5-3012-42EF-BB64-919C233AAC9D}"/>
              </a:ext>
            </a:extLst>
          </p:cNvPr>
          <p:cNvSpPr>
            <a:spLocks noGrp="1"/>
          </p:cNvSpPr>
          <p:nvPr>
            <p:ph type="body" idx="1"/>
          </p:nvPr>
        </p:nvSpPr>
        <p:spPr/>
        <p:txBody>
          <a:bodyPr/>
          <a:lstStyle/>
          <a:p>
            <a:r>
              <a:rPr lang="en-US" dirty="0" smtClean="0"/>
              <a:t>LINCS Learner Center</a:t>
            </a:r>
            <a:endParaRPr lang="en-US" dirty="0"/>
          </a:p>
        </p:txBody>
      </p:sp>
      <p:sp>
        <p:nvSpPr>
          <p:cNvPr id="5" name="Slide Number Placeholder 4">
            <a:extLst>
              <a:ext uri="{FF2B5EF4-FFF2-40B4-BE49-F238E27FC236}">
                <a16:creationId xmlns:a16="http://schemas.microsoft.com/office/drawing/2014/main" id="{FA5DBD14-EC38-4478-A559-E3815655C5E3}"/>
              </a:ext>
            </a:extLst>
          </p:cNvPr>
          <p:cNvSpPr>
            <a:spLocks noGrp="1"/>
          </p:cNvSpPr>
          <p:nvPr>
            <p:ph type="sldNum" sz="quarter" idx="12"/>
          </p:nvPr>
        </p:nvSpPr>
        <p:spPr/>
        <p:txBody>
          <a:bodyPr/>
          <a:lstStyle/>
          <a:p>
            <a:fld id="{4380C674-56C9-4ED6-90D8-E285E67C8481}" type="slidenum">
              <a:rPr lang="en-US" smtClean="0"/>
              <a:t>17</a:t>
            </a:fld>
            <a:endParaRPr lang="en-US"/>
          </a:p>
        </p:txBody>
      </p:sp>
    </p:spTree>
    <p:extLst>
      <p:ext uri="{BB962C8B-B14F-4D97-AF65-F5344CB8AC3E}">
        <p14:creationId xmlns:p14="http://schemas.microsoft.com/office/powerpoint/2010/main" val="3809352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1073DC-35B2-46B5-868B-2B7797FED3A7}"/>
              </a:ext>
            </a:extLst>
          </p:cNvPr>
          <p:cNvSpPr>
            <a:spLocks noGrp="1"/>
          </p:cNvSpPr>
          <p:nvPr>
            <p:ph type="title"/>
          </p:nvPr>
        </p:nvSpPr>
        <p:spPr/>
        <p:txBody>
          <a:bodyPr/>
          <a:lstStyle/>
          <a:p>
            <a:r>
              <a:rPr lang="en-US" dirty="0"/>
              <a:t>The Learner Center</a:t>
            </a:r>
          </a:p>
        </p:txBody>
      </p:sp>
      <p:pic>
        <p:nvPicPr>
          <p:cNvPr id="3" name="Picture 2" descr="LINCS Learner Center front page buttons:&#10;Learn to read&#10;Learn math&#10;Learn science&#10;Learn English&#10;Get job skills&#10;Become a U.S. Citizen&#10;Find a program">
            <a:extLst>
              <a:ext uri="{FF2B5EF4-FFF2-40B4-BE49-F238E27FC236}">
                <a16:creationId xmlns:a16="http://schemas.microsoft.com/office/drawing/2014/main" id="{E182900D-7710-4491-8321-6EB3E7F88829}"/>
              </a:ext>
            </a:extLst>
          </p:cNvPr>
          <p:cNvPicPr>
            <a:picLocks noChangeAspect="1"/>
          </p:cNvPicPr>
          <p:nvPr/>
        </p:nvPicPr>
        <p:blipFill>
          <a:blip r:embed="rId3"/>
          <a:stretch>
            <a:fillRect/>
          </a:stretch>
        </p:blipFill>
        <p:spPr>
          <a:xfrm>
            <a:off x="215059" y="1315169"/>
            <a:ext cx="8765771" cy="1892145"/>
          </a:xfrm>
          <a:prstGeom prst="rect">
            <a:avLst/>
          </a:prstGeom>
        </p:spPr>
      </p:pic>
      <p:sp>
        <p:nvSpPr>
          <p:cNvPr id="8" name="Content Placeholder 7">
            <a:extLst>
              <a:ext uri="{FF2B5EF4-FFF2-40B4-BE49-F238E27FC236}">
                <a16:creationId xmlns:a16="http://schemas.microsoft.com/office/drawing/2014/main" id="{69E31B6F-E577-4A68-8ED8-D0BB3F48FE73}"/>
              </a:ext>
            </a:extLst>
          </p:cNvPr>
          <p:cNvSpPr>
            <a:spLocks noGrp="1"/>
          </p:cNvSpPr>
          <p:nvPr>
            <p:ph idx="1"/>
          </p:nvPr>
        </p:nvSpPr>
        <p:spPr>
          <a:xfrm>
            <a:off x="378229" y="1332739"/>
            <a:ext cx="8466513" cy="5155301"/>
          </a:xfrm>
        </p:spPr>
        <p:txBody>
          <a:bodyPr/>
          <a:lstStyle/>
          <a:p>
            <a:endParaRPr lang="en-US" dirty="0"/>
          </a:p>
          <a:p>
            <a:endParaRPr lang="en-US" dirty="0"/>
          </a:p>
          <a:p>
            <a:endParaRPr lang="en-US" dirty="0"/>
          </a:p>
          <a:p>
            <a:pPr marL="0" indent="0" algn="ctr">
              <a:buNone/>
            </a:pPr>
            <a:r>
              <a:rPr lang="en-US" dirty="0"/>
              <a:t>The LINCS Learner Center connects students to free online resources which help them achieve their life goals.</a:t>
            </a:r>
          </a:p>
          <a:p>
            <a:pPr marL="0" indent="0" algn="ctr">
              <a:buNone/>
            </a:pPr>
            <a:r>
              <a:rPr lang="en-US" dirty="0">
                <a:hlinkClick r:id="rId4"/>
              </a:rPr>
              <a:t>http://learner.lincs.ed.gov</a:t>
            </a:r>
            <a:r>
              <a:rPr lang="en-US" dirty="0"/>
              <a:t> </a:t>
            </a:r>
          </a:p>
        </p:txBody>
      </p:sp>
      <p:sp>
        <p:nvSpPr>
          <p:cNvPr id="6" name="Slide Number Placeholder 5">
            <a:extLst>
              <a:ext uri="{FF2B5EF4-FFF2-40B4-BE49-F238E27FC236}">
                <a16:creationId xmlns:a16="http://schemas.microsoft.com/office/drawing/2014/main" id="{E1BB5862-A092-44A5-8484-4A1D40D77540}"/>
              </a:ext>
            </a:extLst>
          </p:cNvPr>
          <p:cNvSpPr>
            <a:spLocks noGrp="1"/>
          </p:cNvSpPr>
          <p:nvPr>
            <p:ph type="sldNum" sz="quarter" idx="12"/>
          </p:nvPr>
        </p:nvSpPr>
        <p:spPr/>
        <p:txBody>
          <a:bodyPr/>
          <a:lstStyle/>
          <a:p>
            <a:fld id="{4380C674-56C9-4ED6-90D8-E285E67C8481}" type="slidenum">
              <a:rPr lang="en-US" smtClean="0"/>
              <a:t>18</a:t>
            </a:fld>
            <a:endParaRPr lang="en-US"/>
          </a:p>
        </p:txBody>
      </p:sp>
    </p:spTree>
    <p:extLst>
      <p:ext uri="{BB962C8B-B14F-4D97-AF65-F5344CB8AC3E}">
        <p14:creationId xmlns:p14="http://schemas.microsoft.com/office/powerpoint/2010/main" val="409934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7943C9-68CE-46D0-A572-7EBD95FD2699}"/>
              </a:ext>
            </a:extLst>
          </p:cNvPr>
          <p:cNvSpPr>
            <a:spLocks noGrp="1"/>
          </p:cNvSpPr>
          <p:nvPr>
            <p:ph type="title"/>
          </p:nvPr>
        </p:nvSpPr>
        <p:spPr/>
        <p:txBody>
          <a:bodyPr/>
          <a:lstStyle/>
          <a:p>
            <a:r>
              <a:rPr lang="en-US" dirty="0"/>
              <a:t>How LINCS Serves States</a:t>
            </a:r>
          </a:p>
        </p:txBody>
      </p:sp>
      <p:sp>
        <p:nvSpPr>
          <p:cNvPr id="7" name="Text Placeholder 6">
            <a:extLst>
              <a:ext uri="{FF2B5EF4-FFF2-40B4-BE49-F238E27FC236}">
                <a16:creationId xmlns:a16="http://schemas.microsoft.com/office/drawing/2014/main" id="{773A838C-A9D5-49E1-AEFE-0B95684F4333}"/>
              </a:ext>
            </a:extLst>
          </p:cNvPr>
          <p:cNvSpPr>
            <a:spLocks noGrp="1"/>
          </p:cNvSpPr>
          <p:nvPr>
            <p:ph type="body" idx="1"/>
          </p:nvPr>
        </p:nvSpPr>
        <p:spPr/>
        <p:txBody>
          <a:bodyPr/>
          <a:lstStyle/>
          <a:p>
            <a:r>
              <a:rPr lang="en-US" dirty="0"/>
              <a:t>LINCS PD Center</a:t>
            </a:r>
          </a:p>
        </p:txBody>
      </p:sp>
      <p:sp>
        <p:nvSpPr>
          <p:cNvPr id="5" name="Slide Number Placeholder 4">
            <a:extLst>
              <a:ext uri="{FF2B5EF4-FFF2-40B4-BE49-F238E27FC236}">
                <a16:creationId xmlns:a16="http://schemas.microsoft.com/office/drawing/2014/main" id="{CE8FD560-2163-4533-BC6D-0075463FB61F}"/>
              </a:ext>
            </a:extLst>
          </p:cNvPr>
          <p:cNvSpPr>
            <a:spLocks noGrp="1"/>
          </p:cNvSpPr>
          <p:nvPr>
            <p:ph type="sldNum" sz="quarter" idx="12"/>
          </p:nvPr>
        </p:nvSpPr>
        <p:spPr/>
        <p:txBody>
          <a:bodyPr/>
          <a:lstStyle/>
          <a:p>
            <a:fld id="{4380C674-56C9-4ED6-90D8-E285E67C8481}" type="slidenum">
              <a:rPr lang="en-US" smtClean="0"/>
              <a:t>19</a:t>
            </a:fld>
            <a:endParaRPr lang="en-US"/>
          </a:p>
        </p:txBody>
      </p:sp>
    </p:spTree>
    <p:extLst>
      <p:ext uri="{BB962C8B-B14F-4D97-AF65-F5344CB8AC3E}">
        <p14:creationId xmlns:p14="http://schemas.microsoft.com/office/powerpoint/2010/main" val="1164227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DB8A-B3FE-4F14-B61B-34D8178EA72C}"/>
              </a:ext>
            </a:extLst>
          </p:cNvPr>
          <p:cNvSpPr>
            <a:spLocks noGrp="1"/>
          </p:cNvSpPr>
          <p:nvPr>
            <p:ph type="title"/>
          </p:nvPr>
        </p:nvSpPr>
        <p:spPr/>
        <p:txBody>
          <a:bodyPr/>
          <a:lstStyle/>
          <a:p>
            <a:r>
              <a:rPr lang="en-US" dirty="0"/>
              <a:t>Four Evidence-based Models in Detroit</a:t>
            </a:r>
          </a:p>
        </p:txBody>
      </p:sp>
      <p:sp>
        <p:nvSpPr>
          <p:cNvPr id="5" name="Slide Number Placeholder 4">
            <a:extLst>
              <a:ext uri="{FF2B5EF4-FFF2-40B4-BE49-F238E27FC236}">
                <a16:creationId xmlns:a16="http://schemas.microsoft.com/office/drawing/2014/main" id="{F99B134D-4D0C-457B-952C-BFEED0E8BAC6}"/>
              </a:ext>
            </a:extLst>
          </p:cNvPr>
          <p:cNvSpPr>
            <a:spLocks noGrp="1"/>
          </p:cNvSpPr>
          <p:nvPr>
            <p:ph type="sldNum" sz="quarter" idx="12"/>
          </p:nvPr>
        </p:nvSpPr>
        <p:spPr/>
        <p:txBody>
          <a:bodyPr/>
          <a:lstStyle/>
          <a:p>
            <a:fld id="{4380C674-56C9-4ED6-90D8-E285E67C8481}" type="slidenum">
              <a:rPr lang="en-US" smtClean="0"/>
              <a:t>2</a:t>
            </a:fld>
            <a:endParaRPr lang="en-US"/>
          </a:p>
        </p:txBody>
      </p:sp>
      <p:grpSp>
        <p:nvGrpSpPr>
          <p:cNvPr id="6" name="Google Shape;108;p17">
            <a:extLst>
              <a:ext uri="{FF2B5EF4-FFF2-40B4-BE49-F238E27FC236}">
                <a16:creationId xmlns:a16="http://schemas.microsoft.com/office/drawing/2014/main" id="{3C289CC3-419D-4368-AB8F-577043E00B29}"/>
              </a:ext>
            </a:extLst>
          </p:cNvPr>
          <p:cNvGrpSpPr/>
          <p:nvPr/>
        </p:nvGrpSpPr>
        <p:grpSpPr>
          <a:xfrm>
            <a:off x="367461" y="1438210"/>
            <a:ext cx="8439431" cy="4657789"/>
            <a:chOff x="0" y="1602"/>
            <a:chExt cx="6813394" cy="3199440"/>
          </a:xfrm>
        </p:grpSpPr>
        <p:sp>
          <p:nvSpPr>
            <p:cNvPr id="7" name="Google Shape;109;p17">
              <a:extLst>
                <a:ext uri="{FF2B5EF4-FFF2-40B4-BE49-F238E27FC236}">
                  <a16:creationId xmlns:a16="http://schemas.microsoft.com/office/drawing/2014/main" id="{DE4B64CB-4DAF-4F22-AAC2-A4EC319B69C1}"/>
                </a:ext>
              </a:extLst>
            </p:cNvPr>
            <p:cNvSpPr/>
            <p:nvPr/>
          </p:nvSpPr>
          <p:spPr>
            <a:xfrm rot="5400000">
              <a:off x="4324728" y="-1793208"/>
              <a:ext cx="616759" cy="4360572"/>
            </a:xfrm>
            <a:prstGeom prst="round2SameRect">
              <a:avLst>
                <a:gd name="adj1" fmla="val 16667"/>
                <a:gd name="adj2" fmla="val 0"/>
              </a:avLst>
            </a:prstGeom>
            <a:solidFill>
              <a:srgbClr val="CDD7E5">
                <a:alpha val="89803"/>
              </a:srgbClr>
            </a:solidFill>
            <a:ln w="25400" cap="flat" cmpd="sng">
              <a:solidFill>
                <a:srgbClr val="CDD7E5">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10;p17">
              <a:extLst>
                <a:ext uri="{FF2B5EF4-FFF2-40B4-BE49-F238E27FC236}">
                  <a16:creationId xmlns:a16="http://schemas.microsoft.com/office/drawing/2014/main" id="{128E2108-E666-4D99-98DF-CF6CFB712D29}"/>
                </a:ext>
              </a:extLst>
            </p:cNvPr>
            <p:cNvSpPr txBox="1"/>
            <p:nvPr/>
          </p:nvSpPr>
          <p:spPr>
            <a:xfrm>
              <a:off x="2452822" y="108806"/>
              <a:ext cx="4330464" cy="556543"/>
            </a:xfrm>
            <a:prstGeom prst="rect">
              <a:avLst/>
            </a:prstGeom>
            <a:noFill/>
            <a:ln>
              <a:noFill/>
            </a:ln>
          </p:spPr>
          <p:txBody>
            <a:bodyPr spcFirstLastPara="1" wrap="square" lIns="45700" tIns="22850" rIns="45700" bIns="22850" anchor="ctr" anchorCtr="0">
              <a:noAutofit/>
            </a:bodyPr>
            <a:lstStyle/>
            <a:p>
              <a:pPr marL="114300" marR="0" lvl="1" indent="-114300" defTabSz="914400" eaLnBrk="1" fontAlgn="auto" latinLnBrk="0" hangingPunct="1">
                <a:lnSpc>
                  <a:spcPct val="90000"/>
                </a:lnSpc>
                <a:spcBef>
                  <a:spcPts val="0"/>
                </a:spcBef>
                <a:spcAft>
                  <a:spcPts val="0"/>
                </a:spcAft>
                <a:buClr>
                  <a:srgbClr val="000000"/>
                </a:buClr>
                <a:buSzPts val="1200"/>
                <a:buFont typeface="Arial"/>
                <a:buChar char="•"/>
                <a:tabLst/>
                <a:defRPr/>
              </a:pPr>
              <a:r>
                <a:rPr kumimoji="0" lang="en" sz="1600" b="0" i="0" u="none" strike="noStrike" kern="0" cap="none" spc="0" normalizeH="0" baseline="0" noProof="0" dirty="0">
                  <a:ln>
                    <a:noFill/>
                  </a:ln>
                  <a:solidFill>
                    <a:srgbClr val="000000"/>
                  </a:solidFill>
                  <a:effectLst/>
                  <a:uLnTx/>
                  <a:uFillTx/>
                  <a:ea typeface="Calibri"/>
                  <a:cs typeface="Calibri"/>
                  <a:sym typeface="Calibri"/>
                </a:rPr>
                <a:t>Foundational skill building is combined with occupational training and credentialing and</a:t>
              </a:r>
              <a:r>
                <a:rPr kumimoji="0" lang="en" sz="1600" b="0" i="1" u="none" strike="noStrike" kern="0" cap="none" spc="0" normalizeH="0" baseline="0" noProof="0" dirty="0">
                  <a:ln>
                    <a:noFill/>
                  </a:ln>
                  <a:solidFill>
                    <a:srgbClr val="000000"/>
                  </a:solidFill>
                  <a:effectLst/>
                  <a:uLnTx/>
                  <a:uFillTx/>
                  <a:ea typeface="Calibri"/>
                  <a:cs typeface="Calibri"/>
                  <a:sym typeface="Calibri"/>
                </a:rPr>
                <a:t> </a:t>
              </a:r>
              <a:r>
                <a:rPr kumimoji="0" lang="en" sz="1600" b="0" i="0" u="none" strike="noStrike" kern="0" cap="none" spc="0" normalizeH="0" baseline="0" noProof="0" dirty="0">
                  <a:ln>
                    <a:noFill/>
                  </a:ln>
                  <a:solidFill>
                    <a:srgbClr val="000000"/>
                  </a:solidFill>
                  <a:effectLst/>
                  <a:uLnTx/>
                  <a:uFillTx/>
                  <a:ea typeface="Calibri"/>
                  <a:cs typeface="Calibri"/>
                  <a:sym typeface="Calibri"/>
                </a:rPr>
                <a:t>tied to employment.</a:t>
              </a:r>
              <a:endParaRPr kumimoji="0" sz="16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9" name="Google Shape;111;p17">
              <a:extLst>
                <a:ext uri="{FF2B5EF4-FFF2-40B4-BE49-F238E27FC236}">
                  <a16:creationId xmlns:a16="http://schemas.microsoft.com/office/drawing/2014/main" id="{E40E43B7-B553-4CD6-81B3-8C70B961C8AB}"/>
                </a:ext>
              </a:extLst>
            </p:cNvPr>
            <p:cNvSpPr/>
            <p:nvPr/>
          </p:nvSpPr>
          <p:spPr>
            <a:xfrm>
              <a:off x="0" y="1602"/>
              <a:ext cx="2452822" cy="770949"/>
            </a:xfrm>
            <a:prstGeom prst="roundRect">
              <a:avLst>
                <a:gd name="adj" fmla="val 16667"/>
              </a:avLst>
            </a:prstGeom>
            <a:solidFill>
              <a:srgbClr val="3781BA">
                <a:alpha val="89803"/>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12;p17">
              <a:extLst>
                <a:ext uri="{FF2B5EF4-FFF2-40B4-BE49-F238E27FC236}">
                  <a16:creationId xmlns:a16="http://schemas.microsoft.com/office/drawing/2014/main" id="{C35B82B9-1912-47DA-83BB-F1B16234CDD5}"/>
                </a:ext>
              </a:extLst>
            </p:cNvPr>
            <p:cNvSpPr txBox="1"/>
            <p:nvPr/>
          </p:nvSpPr>
          <p:spPr>
            <a:xfrm>
              <a:off x="37635" y="39237"/>
              <a:ext cx="2377552" cy="695679"/>
            </a:xfrm>
            <a:prstGeom prst="rect">
              <a:avLst/>
            </a:prstGeom>
            <a:noFill/>
            <a:ln>
              <a:noFill/>
            </a:ln>
          </p:spPr>
          <p:txBody>
            <a:bodyPr spcFirstLastPara="1" wrap="square" lIns="57150" tIns="28575" rIns="57150" bIns="28575"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500"/>
                <a:buFont typeface="Arial"/>
                <a:buNone/>
                <a:tabLst/>
                <a:defRPr/>
              </a:pPr>
              <a:r>
                <a:rPr kumimoji="0" lang="en" b="0" i="0" u="none" strike="noStrike" kern="0" cap="none" spc="0" normalizeH="0" baseline="0" noProof="0" dirty="0">
                  <a:ln>
                    <a:noFill/>
                  </a:ln>
                  <a:solidFill>
                    <a:srgbClr val="FFFFFF"/>
                  </a:solidFill>
                  <a:effectLst/>
                  <a:uLnTx/>
                  <a:uFillTx/>
                  <a:ea typeface="Calibri"/>
                  <a:cs typeface="Calibri"/>
                  <a:sym typeface="Calibri"/>
                </a:rPr>
                <a:t>Integrated Education &amp; Training Programs</a:t>
              </a:r>
              <a:endParaRPr kumimoji="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1" name="Google Shape;113;p17">
              <a:extLst>
                <a:ext uri="{FF2B5EF4-FFF2-40B4-BE49-F238E27FC236}">
                  <a16:creationId xmlns:a16="http://schemas.microsoft.com/office/drawing/2014/main" id="{7D4AE31F-4AF5-448F-892F-B7E52E7B6639}"/>
                </a:ext>
              </a:extLst>
            </p:cNvPr>
            <p:cNvSpPr/>
            <p:nvPr/>
          </p:nvSpPr>
          <p:spPr>
            <a:xfrm rot="5400000">
              <a:off x="4324728" y="-983711"/>
              <a:ext cx="616759" cy="4360572"/>
            </a:xfrm>
            <a:prstGeom prst="round2SameRect">
              <a:avLst>
                <a:gd name="adj1" fmla="val 16667"/>
                <a:gd name="adj2" fmla="val 0"/>
              </a:avLst>
            </a:prstGeom>
            <a:solidFill>
              <a:srgbClr val="CDD7E5">
                <a:alpha val="89803"/>
              </a:srgbClr>
            </a:solidFill>
            <a:ln w="25400" cap="flat" cmpd="sng">
              <a:solidFill>
                <a:srgbClr val="CDD7E5">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14;p17">
              <a:extLst>
                <a:ext uri="{FF2B5EF4-FFF2-40B4-BE49-F238E27FC236}">
                  <a16:creationId xmlns:a16="http://schemas.microsoft.com/office/drawing/2014/main" id="{59B4A426-93CC-4907-B936-64B978470BE6}"/>
                </a:ext>
              </a:extLst>
            </p:cNvPr>
            <p:cNvSpPr txBox="1"/>
            <p:nvPr/>
          </p:nvSpPr>
          <p:spPr>
            <a:xfrm>
              <a:off x="2452822" y="918303"/>
              <a:ext cx="4330464" cy="556543"/>
            </a:xfrm>
            <a:prstGeom prst="rect">
              <a:avLst/>
            </a:prstGeom>
            <a:noFill/>
            <a:ln>
              <a:noFill/>
            </a:ln>
          </p:spPr>
          <p:txBody>
            <a:bodyPr spcFirstLastPara="1" wrap="square" lIns="45700" tIns="22850" rIns="45700" bIns="22850" anchor="ctr" anchorCtr="0">
              <a:noAutofit/>
            </a:bodyPr>
            <a:lstStyle/>
            <a:p>
              <a:pPr marL="114300" marR="0" lvl="1" indent="-114300" defTabSz="914400" eaLnBrk="1" fontAlgn="auto" latinLnBrk="0" hangingPunct="1">
                <a:lnSpc>
                  <a:spcPct val="90000"/>
                </a:lnSpc>
                <a:spcBef>
                  <a:spcPts val="0"/>
                </a:spcBef>
                <a:spcAft>
                  <a:spcPts val="0"/>
                </a:spcAft>
                <a:buClr>
                  <a:srgbClr val="000000"/>
                </a:buClr>
                <a:buSzPts val="1200"/>
                <a:buFont typeface="Arial"/>
                <a:buChar char="•"/>
                <a:tabLst/>
                <a:defRPr/>
              </a:pPr>
              <a:r>
                <a:rPr kumimoji="0" lang="en" sz="1600" b="0" i="0" u="none" strike="noStrike" kern="0" cap="none" spc="0" normalizeH="0" baseline="0" noProof="0" dirty="0">
                  <a:ln>
                    <a:noFill/>
                  </a:ln>
                  <a:solidFill>
                    <a:srgbClr val="000000"/>
                  </a:solidFill>
                  <a:effectLst/>
                  <a:uLnTx/>
                  <a:uFillTx/>
                  <a:ea typeface="Calibri"/>
                  <a:cs typeface="Calibri"/>
                  <a:sym typeface="Calibri"/>
                </a:rPr>
                <a:t>On-ramp foundational skills programs that connect to progressive levels of education, training, and employment to build careers and economic success over time.</a:t>
              </a:r>
              <a:endParaRPr kumimoji="0" sz="16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13" name="Google Shape;115;p17">
              <a:extLst>
                <a:ext uri="{FF2B5EF4-FFF2-40B4-BE49-F238E27FC236}">
                  <a16:creationId xmlns:a16="http://schemas.microsoft.com/office/drawing/2014/main" id="{19E19AD7-40BA-4A25-8D95-79DC56E60FD4}"/>
                </a:ext>
              </a:extLst>
            </p:cNvPr>
            <p:cNvSpPr/>
            <p:nvPr/>
          </p:nvSpPr>
          <p:spPr>
            <a:xfrm>
              <a:off x="0" y="811099"/>
              <a:ext cx="2452822" cy="770949"/>
            </a:xfrm>
            <a:prstGeom prst="roundRect">
              <a:avLst>
                <a:gd name="adj" fmla="val 16667"/>
              </a:avLst>
            </a:prstGeom>
            <a:solidFill>
              <a:srgbClr val="3781BA">
                <a:alpha val="76862"/>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16;p17">
              <a:extLst>
                <a:ext uri="{FF2B5EF4-FFF2-40B4-BE49-F238E27FC236}">
                  <a16:creationId xmlns:a16="http://schemas.microsoft.com/office/drawing/2014/main" id="{D213D1AB-6CB2-4618-A05A-A0F38D1512F1}"/>
                </a:ext>
              </a:extLst>
            </p:cNvPr>
            <p:cNvSpPr txBox="1"/>
            <p:nvPr/>
          </p:nvSpPr>
          <p:spPr>
            <a:xfrm>
              <a:off x="37635" y="848734"/>
              <a:ext cx="2377552" cy="695679"/>
            </a:xfrm>
            <a:prstGeom prst="rect">
              <a:avLst/>
            </a:prstGeom>
            <a:noFill/>
            <a:ln>
              <a:noFill/>
            </a:ln>
          </p:spPr>
          <p:txBody>
            <a:bodyPr spcFirstLastPara="1" wrap="square" lIns="57150" tIns="28575" rIns="57150" bIns="28575"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500"/>
                <a:buFont typeface="Arial"/>
                <a:buNone/>
                <a:tabLst/>
                <a:defRPr/>
              </a:pPr>
              <a:r>
                <a:rPr kumimoji="0" lang="en" b="0" i="0" u="none" strike="noStrike" kern="0" cap="none" spc="0" normalizeH="0" baseline="0" noProof="0" dirty="0">
                  <a:ln>
                    <a:noFill/>
                  </a:ln>
                  <a:solidFill>
                    <a:srgbClr val="FFFFFF"/>
                  </a:solidFill>
                  <a:effectLst/>
                  <a:uLnTx/>
                  <a:uFillTx/>
                  <a:ea typeface="Calibri"/>
                  <a:cs typeface="Calibri"/>
                  <a:sym typeface="Calibri"/>
                </a:rPr>
                <a:t>Career Pathway Bridge Programs</a:t>
              </a:r>
              <a:endParaRPr kumimoji="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5" name="Google Shape;117;p17">
              <a:extLst>
                <a:ext uri="{FF2B5EF4-FFF2-40B4-BE49-F238E27FC236}">
                  <a16:creationId xmlns:a16="http://schemas.microsoft.com/office/drawing/2014/main" id="{61F5B747-C87F-4729-8267-DB127E69523A}"/>
                </a:ext>
              </a:extLst>
            </p:cNvPr>
            <p:cNvSpPr/>
            <p:nvPr/>
          </p:nvSpPr>
          <p:spPr>
            <a:xfrm rot="5400000">
              <a:off x="4324728" y="-174214"/>
              <a:ext cx="616759" cy="4360572"/>
            </a:xfrm>
            <a:prstGeom prst="round2SameRect">
              <a:avLst>
                <a:gd name="adj1" fmla="val 16667"/>
                <a:gd name="adj2" fmla="val 0"/>
              </a:avLst>
            </a:prstGeom>
            <a:solidFill>
              <a:srgbClr val="CDD7E5">
                <a:alpha val="89803"/>
              </a:srgbClr>
            </a:solidFill>
            <a:ln w="25400" cap="flat" cmpd="sng">
              <a:solidFill>
                <a:srgbClr val="CDD7E5">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18;p17">
              <a:extLst>
                <a:ext uri="{FF2B5EF4-FFF2-40B4-BE49-F238E27FC236}">
                  <a16:creationId xmlns:a16="http://schemas.microsoft.com/office/drawing/2014/main" id="{21684A0D-FAE3-449E-BB3C-D3EA74B1D678}"/>
                </a:ext>
              </a:extLst>
            </p:cNvPr>
            <p:cNvSpPr txBox="1"/>
            <p:nvPr/>
          </p:nvSpPr>
          <p:spPr>
            <a:xfrm>
              <a:off x="2452822" y="1727800"/>
              <a:ext cx="4330464" cy="556543"/>
            </a:xfrm>
            <a:prstGeom prst="rect">
              <a:avLst/>
            </a:prstGeom>
            <a:noFill/>
            <a:ln>
              <a:noFill/>
            </a:ln>
          </p:spPr>
          <p:txBody>
            <a:bodyPr spcFirstLastPara="1" wrap="square" lIns="45700" tIns="22850" rIns="45700" bIns="22850" anchor="ctr" anchorCtr="0">
              <a:noAutofit/>
            </a:bodyPr>
            <a:lstStyle/>
            <a:p>
              <a:pPr marL="114300" marR="0" lvl="1" indent="-114300" defTabSz="914400" eaLnBrk="1" fontAlgn="auto" latinLnBrk="0" hangingPunct="1">
                <a:lnSpc>
                  <a:spcPct val="90000"/>
                </a:lnSpc>
                <a:spcBef>
                  <a:spcPts val="0"/>
                </a:spcBef>
                <a:spcAft>
                  <a:spcPts val="0"/>
                </a:spcAft>
                <a:buClr>
                  <a:srgbClr val="000000"/>
                </a:buClr>
                <a:buSzPts val="1200"/>
                <a:buFont typeface="Arial"/>
                <a:buChar char="•"/>
                <a:tabLst/>
                <a:defRPr/>
              </a:pPr>
              <a:r>
                <a:rPr kumimoji="0" lang="en" sz="1600" b="0" i="0" u="none" strike="noStrike" kern="0" cap="none" spc="0" normalizeH="0" baseline="0" noProof="0" dirty="0">
                  <a:ln>
                    <a:noFill/>
                  </a:ln>
                  <a:solidFill>
                    <a:srgbClr val="000000"/>
                  </a:solidFill>
                  <a:effectLst/>
                  <a:uLnTx/>
                  <a:uFillTx/>
                  <a:ea typeface="Calibri"/>
                  <a:cs typeface="Calibri"/>
                  <a:sym typeface="Calibri"/>
                </a:rPr>
                <a:t>In-person, online or hybrid program models connected to occupational training and jobs, that results in individuals obtaining a diploma and in some cases employer-recognized credential.</a:t>
              </a:r>
              <a:endParaRPr kumimoji="0" sz="16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17" name="Google Shape;119;p17">
              <a:extLst>
                <a:ext uri="{FF2B5EF4-FFF2-40B4-BE49-F238E27FC236}">
                  <a16:creationId xmlns:a16="http://schemas.microsoft.com/office/drawing/2014/main" id="{8322D04A-1862-494E-A82E-A7ED10254F19}"/>
                </a:ext>
              </a:extLst>
            </p:cNvPr>
            <p:cNvSpPr/>
            <p:nvPr/>
          </p:nvSpPr>
          <p:spPr>
            <a:xfrm>
              <a:off x="0" y="1620596"/>
              <a:ext cx="2452822" cy="770949"/>
            </a:xfrm>
            <a:prstGeom prst="roundRect">
              <a:avLst>
                <a:gd name="adj" fmla="val 16667"/>
              </a:avLst>
            </a:prstGeom>
            <a:solidFill>
              <a:srgbClr val="3781BA">
                <a:alpha val="63137"/>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20;p17">
              <a:extLst>
                <a:ext uri="{FF2B5EF4-FFF2-40B4-BE49-F238E27FC236}">
                  <a16:creationId xmlns:a16="http://schemas.microsoft.com/office/drawing/2014/main" id="{E210120B-11DC-4339-BFB3-DBB66DF5AAD7}"/>
                </a:ext>
              </a:extLst>
            </p:cNvPr>
            <p:cNvSpPr txBox="1"/>
            <p:nvPr/>
          </p:nvSpPr>
          <p:spPr>
            <a:xfrm>
              <a:off x="37635" y="1658231"/>
              <a:ext cx="2377552" cy="695679"/>
            </a:xfrm>
            <a:prstGeom prst="rect">
              <a:avLst/>
            </a:prstGeom>
            <a:noFill/>
            <a:ln>
              <a:noFill/>
            </a:ln>
          </p:spPr>
          <p:txBody>
            <a:bodyPr spcFirstLastPara="1" wrap="square" lIns="57150" tIns="28575" rIns="57150" bIns="28575"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500"/>
                <a:buFont typeface="Arial"/>
                <a:buNone/>
                <a:tabLst/>
                <a:defRPr/>
              </a:pPr>
              <a:r>
                <a:rPr kumimoji="0" lang="en" b="0" i="0" u="none" strike="noStrike" kern="0" cap="none" spc="0" normalizeH="0" baseline="0" noProof="0" dirty="0">
                  <a:ln>
                    <a:noFill/>
                  </a:ln>
                  <a:solidFill>
                    <a:srgbClr val="FFFFFF"/>
                  </a:solidFill>
                  <a:effectLst/>
                  <a:uLnTx/>
                  <a:uFillTx/>
                  <a:ea typeface="Calibri"/>
                  <a:cs typeface="Calibri"/>
                  <a:sym typeface="Calibri"/>
                </a:rPr>
                <a:t>Accelerated High School Diploma &amp; Equivalency Programs</a:t>
              </a:r>
              <a:endParaRPr kumimoji="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9" name="Google Shape;121;p17">
              <a:extLst>
                <a:ext uri="{FF2B5EF4-FFF2-40B4-BE49-F238E27FC236}">
                  <a16:creationId xmlns:a16="http://schemas.microsoft.com/office/drawing/2014/main" id="{59D2D023-08BC-4F4E-97CD-03CEE1E4A782}"/>
                </a:ext>
              </a:extLst>
            </p:cNvPr>
            <p:cNvSpPr/>
            <p:nvPr/>
          </p:nvSpPr>
          <p:spPr>
            <a:xfrm rot="5400000">
              <a:off x="4324728" y="635281"/>
              <a:ext cx="616759" cy="4360572"/>
            </a:xfrm>
            <a:prstGeom prst="round2SameRect">
              <a:avLst>
                <a:gd name="adj1" fmla="val 16667"/>
                <a:gd name="adj2" fmla="val 0"/>
              </a:avLst>
            </a:prstGeom>
            <a:solidFill>
              <a:srgbClr val="CDD7E5">
                <a:alpha val="89803"/>
              </a:srgbClr>
            </a:solidFill>
            <a:ln w="25400" cap="flat" cmpd="sng">
              <a:solidFill>
                <a:srgbClr val="CDD7E5">
                  <a:alpha val="89803"/>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22;p17">
              <a:extLst>
                <a:ext uri="{FF2B5EF4-FFF2-40B4-BE49-F238E27FC236}">
                  <a16:creationId xmlns:a16="http://schemas.microsoft.com/office/drawing/2014/main" id="{324F6CA3-8136-4381-8691-B2BCE235001B}"/>
                </a:ext>
              </a:extLst>
            </p:cNvPr>
            <p:cNvSpPr txBox="1"/>
            <p:nvPr/>
          </p:nvSpPr>
          <p:spPr>
            <a:xfrm>
              <a:off x="2452822" y="2537295"/>
              <a:ext cx="4330464" cy="556543"/>
            </a:xfrm>
            <a:prstGeom prst="rect">
              <a:avLst/>
            </a:prstGeom>
            <a:noFill/>
            <a:ln>
              <a:noFill/>
            </a:ln>
          </p:spPr>
          <p:txBody>
            <a:bodyPr spcFirstLastPara="1" wrap="square" lIns="45700" tIns="22850" rIns="45700" bIns="22850" anchor="ctr" anchorCtr="0">
              <a:noAutofit/>
            </a:bodyPr>
            <a:lstStyle/>
            <a:p>
              <a:pPr marL="114300" marR="0" lvl="1" indent="-114300" defTabSz="914400" eaLnBrk="1" fontAlgn="auto" latinLnBrk="0" hangingPunct="1">
                <a:lnSpc>
                  <a:spcPct val="90000"/>
                </a:lnSpc>
                <a:spcBef>
                  <a:spcPts val="0"/>
                </a:spcBef>
                <a:spcAft>
                  <a:spcPts val="0"/>
                </a:spcAft>
                <a:buClr>
                  <a:srgbClr val="000000"/>
                </a:buClr>
                <a:buSzPts val="1200"/>
                <a:buFont typeface="Arial"/>
                <a:buChar char="•"/>
                <a:tabLst/>
                <a:defRPr/>
              </a:pPr>
              <a:r>
                <a:rPr kumimoji="0" lang="en" sz="1600" b="0" i="0" u="none" strike="noStrike" kern="0" cap="none" spc="0" normalizeH="0" baseline="0" noProof="0" dirty="0">
                  <a:ln>
                    <a:noFill/>
                  </a:ln>
                  <a:solidFill>
                    <a:srgbClr val="000000"/>
                  </a:solidFill>
                  <a:effectLst/>
                  <a:uLnTx/>
                  <a:uFillTx/>
                  <a:ea typeface="Calibri"/>
                  <a:cs typeface="Calibri"/>
                  <a:sym typeface="Calibri"/>
                </a:rPr>
                <a:t>Foundational skills programs, including HS diploma/equivalent, connected to employment. Employers support program with space, time-off, worker pay. </a:t>
              </a:r>
              <a:endParaRPr kumimoji="0" sz="1600" b="0" i="0" u="none" strike="noStrike" kern="0" cap="none" spc="0" normalizeH="0" baseline="0" noProof="0" dirty="0">
                <a:ln>
                  <a:noFill/>
                </a:ln>
                <a:solidFill>
                  <a:srgbClr val="000000"/>
                </a:solidFill>
                <a:effectLst/>
                <a:uLnTx/>
                <a:uFillTx/>
                <a:ea typeface="Calibri"/>
                <a:cs typeface="Calibri"/>
                <a:sym typeface="Calibri"/>
              </a:endParaRPr>
            </a:p>
          </p:txBody>
        </p:sp>
        <p:sp>
          <p:nvSpPr>
            <p:cNvPr id="21" name="Google Shape;123;p17">
              <a:extLst>
                <a:ext uri="{FF2B5EF4-FFF2-40B4-BE49-F238E27FC236}">
                  <a16:creationId xmlns:a16="http://schemas.microsoft.com/office/drawing/2014/main" id="{B7FE7F4F-AF17-4A5F-B4EC-DCD33D4F6EDB}"/>
                </a:ext>
              </a:extLst>
            </p:cNvPr>
            <p:cNvSpPr/>
            <p:nvPr/>
          </p:nvSpPr>
          <p:spPr>
            <a:xfrm>
              <a:off x="0" y="2430093"/>
              <a:ext cx="2452822" cy="770949"/>
            </a:xfrm>
            <a:prstGeom prst="roundRect">
              <a:avLst>
                <a:gd name="adj" fmla="val 16667"/>
              </a:avLst>
            </a:prstGeom>
            <a:solidFill>
              <a:srgbClr val="3781BA">
                <a:alpha val="49803"/>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4;p17">
              <a:extLst>
                <a:ext uri="{FF2B5EF4-FFF2-40B4-BE49-F238E27FC236}">
                  <a16:creationId xmlns:a16="http://schemas.microsoft.com/office/drawing/2014/main" id="{7A4FC83C-2F17-442C-AA04-39949B9FACEE}"/>
                </a:ext>
              </a:extLst>
            </p:cNvPr>
            <p:cNvSpPr txBox="1"/>
            <p:nvPr/>
          </p:nvSpPr>
          <p:spPr>
            <a:xfrm>
              <a:off x="37635" y="2467728"/>
              <a:ext cx="2377552" cy="695679"/>
            </a:xfrm>
            <a:prstGeom prst="rect">
              <a:avLst/>
            </a:prstGeom>
            <a:noFill/>
            <a:ln>
              <a:noFill/>
            </a:ln>
          </p:spPr>
          <p:txBody>
            <a:bodyPr spcFirstLastPara="1" wrap="square" lIns="57150" tIns="28575" rIns="57150" bIns="28575"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500"/>
                <a:buFont typeface="Arial"/>
                <a:buNone/>
                <a:tabLst/>
                <a:defRPr/>
              </a:pPr>
              <a:r>
                <a:rPr kumimoji="0" lang="en" b="0" i="0" u="none" strike="noStrike" kern="0" cap="none" spc="0" normalizeH="0" baseline="0" noProof="0" dirty="0">
                  <a:ln>
                    <a:noFill/>
                  </a:ln>
                  <a:solidFill>
                    <a:srgbClr val="FFFFFF"/>
                  </a:solidFill>
                  <a:effectLst/>
                  <a:uLnTx/>
                  <a:uFillTx/>
                  <a:ea typeface="Calibri"/>
                  <a:cs typeface="Calibri"/>
                  <a:sym typeface="Calibri"/>
                </a:rPr>
                <a:t>Employment-Based Programs</a:t>
              </a:r>
              <a:endParaRPr kumimoji="0" b="0" i="0" u="none" strike="noStrike" kern="0" cap="none" spc="0" normalizeH="0" baseline="0" noProof="0" dirty="0">
                <a:ln>
                  <a:noFill/>
                </a:ln>
                <a:solidFill>
                  <a:srgbClr val="FFFFFF"/>
                </a:solidFill>
                <a:effectLst/>
                <a:uLnTx/>
                <a:uFillTx/>
                <a:ea typeface="Calibri"/>
                <a:cs typeface="Calibri"/>
                <a:sym typeface="Calibri"/>
              </a:endParaRPr>
            </a:p>
          </p:txBody>
        </p:sp>
      </p:grpSp>
    </p:spTree>
    <p:extLst>
      <p:ext uri="{BB962C8B-B14F-4D97-AF65-F5344CB8AC3E}">
        <p14:creationId xmlns:p14="http://schemas.microsoft.com/office/powerpoint/2010/main" val="343422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3AF42-F105-4F0B-9892-6686FF2BE677}"/>
              </a:ext>
            </a:extLst>
          </p:cNvPr>
          <p:cNvSpPr>
            <a:spLocks noGrp="1"/>
          </p:cNvSpPr>
          <p:nvPr>
            <p:ph type="title"/>
          </p:nvPr>
        </p:nvSpPr>
        <p:spPr/>
        <p:txBody>
          <a:bodyPr/>
          <a:lstStyle/>
          <a:p>
            <a:r>
              <a:rPr lang="en-US" dirty="0"/>
              <a:t>Why does LINCS provide services to states?</a:t>
            </a:r>
          </a:p>
        </p:txBody>
      </p:sp>
      <p:sp>
        <p:nvSpPr>
          <p:cNvPr id="3" name="Content Placeholder 2">
            <a:extLst>
              <a:ext uri="{FF2B5EF4-FFF2-40B4-BE49-F238E27FC236}">
                <a16:creationId xmlns:a16="http://schemas.microsoft.com/office/drawing/2014/main" id="{BEE2D677-BF24-4F49-B2A0-4449F4F669B2}"/>
              </a:ext>
            </a:extLst>
          </p:cNvPr>
          <p:cNvSpPr>
            <a:spLocks noGrp="1"/>
          </p:cNvSpPr>
          <p:nvPr>
            <p:ph idx="1"/>
          </p:nvPr>
        </p:nvSpPr>
        <p:spPr/>
        <p:txBody>
          <a:bodyPr>
            <a:normAutofit fontScale="92500"/>
          </a:bodyPr>
          <a:lstStyle/>
          <a:p>
            <a:r>
              <a:rPr lang="en-US" dirty="0"/>
              <a:t>The LINCS Professional Development Center was established to assist states in meeting state leadership requirements set forth in WIOA Section 223 by:</a:t>
            </a:r>
          </a:p>
          <a:p>
            <a:pPr lvl="1"/>
            <a:r>
              <a:rPr lang="en-US" dirty="0"/>
              <a:t>Providing technical assistance (TA) opportunities for states to share promising models and resources, discuss challenges and solutions, and bolster their PD programs and training capacity </a:t>
            </a:r>
          </a:p>
          <a:p>
            <a:pPr lvl="1"/>
            <a:r>
              <a:rPr lang="en-US" dirty="0"/>
              <a:t>Delivering LINCS research-based, high-quality trainings to states in-person and virtually (trainings are  described in the LINCS Catalog – now online!) </a:t>
            </a:r>
          </a:p>
          <a:p>
            <a:endParaRPr lang="en-US" dirty="0"/>
          </a:p>
        </p:txBody>
      </p:sp>
      <p:sp>
        <p:nvSpPr>
          <p:cNvPr id="5" name="Slide Number Placeholder 4">
            <a:extLst>
              <a:ext uri="{FF2B5EF4-FFF2-40B4-BE49-F238E27FC236}">
                <a16:creationId xmlns:a16="http://schemas.microsoft.com/office/drawing/2014/main" id="{9346543B-F98A-47E0-B6F3-069FE1AAF8F9}"/>
              </a:ext>
            </a:extLst>
          </p:cNvPr>
          <p:cNvSpPr>
            <a:spLocks noGrp="1"/>
          </p:cNvSpPr>
          <p:nvPr>
            <p:ph type="sldNum" sz="quarter" idx="12"/>
          </p:nvPr>
        </p:nvSpPr>
        <p:spPr/>
        <p:txBody>
          <a:bodyPr/>
          <a:lstStyle/>
          <a:p>
            <a:fld id="{4380C674-56C9-4ED6-90D8-E285E67C8481}" type="slidenum">
              <a:rPr lang="en-US" smtClean="0"/>
              <a:t>20</a:t>
            </a:fld>
            <a:endParaRPr lang="en-US"/>
          </a:p>
        </p:txBody>
      </p:sp>
    </p:spTree>
    <p:extLst>
      <p:ext uri="{BB962C8B-B14F-4D97-AF65-F5344CB8AC3E}">
        <p14:creationId xmlns:p14="http://schemas.microsoft.com/office/powerpoint/2010/main" val="224047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8F5E-5267-4BE3-B3D8-360B2C51B7EB}"/>
              </a:ext>
            </a:extLst>
          </p:cNvPr>
          <p:cNvSpPr>
            <a:spLocks noGrp="1"/>
          </p:cNvSpPr>
          <p:nvPr>
            <p:ph type="title"/>
          </p:nvPr>
        </p:nvSpPr>
        <p:spPr/>
        <p:txBody>
          <a:bodyPr/>
          <a:lstStyle/>
          <a:p>
            <a:r>
              <a:rPr lang="en-US" dirty="0"/>
              <a:t>LINCS Services to States</a:t>
            </a:r>
          </a:p>
        </p:txBody>
      </p:sp>
      <p:sp>
        <p:nvSpPr>
          <p:cNvPr id="3" name="Content Placeholder 2">
            <a:extLst>
              <a:ext uri="{FF2B5EF4-FFF2-40B4-BE49-F238E27FC236}">
                <a16:creationId xmlns:a16="http://schemas.microsoft.com/office/drawing/2014/main" id="{0D392EBE-5410-43FB-8568-4CBF37C5E34E}"/>
              </a:ext>
            </a:extLst>
          </p:cNvPr>
          <p:cNvSpPr>
            <a:spLocks noGrp="1"/>
          </p:cNvSpPr>
          <p:nvPr>
            <p:ph idx="1"/>
          </p:nvPr>
        </p:nvSpPr>
        <p:spPr>
          <a:xfrm>
            <a:off x="378229" y="1378634"/>
            <a:ext cx="8466513" cy="4712677"/>
          </a:xfrm>
        </p:spPr>
        <p:txBody>
          <a:bodyPr>
            <a:normAutofit/>
          </a:bodyPr>
          <a:lstStyle/>
          <a:p>
            <a:r>
              <a:rPr lang="en-US" dirty="0"/>
              <a:t>Access to online tools to improve system-wide professional development planning and delivery</a:t>
            </a:r>
          </a:p>
          <a:p>
            <a:r>
              <a:rPr lang="en-US" dirty="0"/>
              <a:t>Request one of 150+ trainings to be delivered in a state by a LINCS national trainer</a:t>
            </a:r>
          </a:p>
          <a:p>
            <a:r>
              <a:rPr lang="en-US" dirty="0"/>
              <a:t>Work with the LINCS State Liaison for support in planning and leveraging LINCS resources in system-wide professional development efforts</a:t>
            </a:r>
          </a:p>
        </p:txBody>
      </p:sp>
      <p:sp>
        <p:nvSpPr>
          <p:cNvPr id="5" name="Slide Number Placeholder 4">
            <a:extLst>
              <a:ext uri="{FF2B5EF4-FFF2-40B4-BE49-F238E27FC236}">
                <a16:creationId xmlns:a16="http://schemas.microsoft.com/office/drawing/2014/main" id="{3BC8D9B6-5AF0-45E3-BF47-4FD27AB6E88E}"/>
              </a:ext>
            </a:extLst>
          </p:cNvPr>
          <p:cNvSpPr>
            <a:spLocks noGrp="1"/>
          </p:cNvSpPr>
          <p:nvPr>
            <p:ph type="sldNum" sz="quarter" idx="12"/>
          </p:nvPr>
        </p:nvSpPr>
        <p:spPr/>
        <p:txBody>
          <a:bodyPr/>
          <a:lstStyle/>
          <a:p>
            <a:fld id="{4380C674-56C9-4ED6-90D8-E285E67C8481}" type="slidenum">
              <a:rPr lang="en-US" smtClean="0"/>
              <a:t>21</a:t>
            </a:fld>
            <a:endParaRPr lang="en-US"/>
          </a:p>
        </p:txBody>
      </p:sp>
    </p:spTree>
    <p:extLst>
      <p:ext uri="{BB962C8B-B14F-4D97-AF65-F5344CB8AC3E}">
        <p14:creationId xmlns:p14="http://schemas.microsoft.com/office/powerpoint/2010/main" val="3698034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8F5E-5267-4BE3-B3D8-360B2C51B7EB}"/>
              </a:ext>
            </a:extLst>
          </p:cNvPr>
          <p:cNvSpPr>
            <a:spLocks noGrp="1"/>
          </p:cNvSpPr>
          <p:nvPr>
            <p:ph type="title"/>
          </p:nvPr>
        </p:nvSpPr>
        <p:spPr/>
        <p:txBody>
          <a:bodyPr/>
          <a:lstStyle/>
          <a:p>
            <a:r>
              <a:rPr lang="en-US" dirty="0"/>
              <a:t>LINCS Services to States, cont.</a:t>
            </a:r>
          </a:p>
        </p:txBody>
      </p:sp>
      <p:sp>
        <p:nvSpPr>
          <p:cNvPr id="3" name="Content Placeholder 2">
            <a:extLst>
              <a:ext uri="{FF2B5EF4-FFF2-40B4-BE49-F238E27FC236}">
                <a16:creationId xmlns:a16="http://schemas.microsoft.com/office/drawing/2014/main" id="{0D392EBE-5410-43FB-8568-4CBF37C5E34E}"/>
              </a:ext>
            </a:extLst>
          </p:cNvPr>
          <p:cNvSpPr>
            <a:spLocks noGrp="1"/>
          </p:cNvSpPr>
          <p:nvPr>
            <p:ph idx="1"/>
          </p:nvPr>
        </p:nvSpPr>
        <p:spPr>
          <a:xfrm>
            <a:off x="378229" y="1378634"/>
            <a:ext cx="8466513" cy="4712677"/>
          </a:xfrm>
        </p:spPr>
        <p:txBody>
          <a:bodyPr>
            <a:normAutofit/>
          </a:bodyPr>
          <a:lstStyle/>
          <a:p>
            <a:r>
              <a:rPr lang="en-US" dirty="0"/>
              <a:t>Receive support migrating LINCS courses to a state platform</a:t>
            </a:r>
          </a:p>
          <a:p>
            <a:r>
              <a:rPr lang="en-US" dirty="0"/>
              <a:t>Participate in webinars, collaborative learning groups, and other technical assistance activities</a:t>
            </a:r>
          </a:p>
          <a:p>
            <a:r>
              <a:rPr lang="en-US" dirty="0"/>
              <a:t>Stay connected and informed through the PD Center’s distribution list</a:t>
            </a:r>
          </a:p>
          <a:p>
            <a:r>
              <a:rPr lang="en-US" dirty="0"/>
              <a:t>Contact the PD Center: </a:t>
            </a:r>
            <a:r>
              <a:rPr lang="en-US" dirty="0">
                <a:hlinkClick r:id="rId3"/>
              </a:rPr>
              <a:t>pdcenter@lincs.ed.gov</a:t>
            </a:r>
            <a:r>
              <a:rPr lang="en-US" dirty="0"/>
              <a:t> </a:t>
            </a:r>
          </a:p>
        </p:txBody>
      </p:sp>
      <p:sp>
        <p:nvSpPr>
          <p:cNvPr id="5" name="Slide Number Placeholder 4">
            <a:extLst>
              <a:ext uri="{FF2B5EF4-FFF2-40B4-BE49-F238E27FC236}">
                <a16:creationId xmlns:a16="http://schemas.microsoft.com/office/drawing/2014/main" id="{3BC8D9B6-5AF0-45E3-BF47-4FD27AB6E88E}"/>
              </a:ext>
            </a:extLst>
          </p:cNvPr>
          <p:cNvSpPr>
            <a:spLocks noGrp="1"/>
          </p:cNvSpPr>
          <p:nvPr>
            <p:ph type="sldNum" sz="quarter" idx="12"/>
          </p:nvPr>
        </p:nvSpPr>
        <p:spPr/>
        <p:txBody>
          <a:bodyPr/>
          <a:lstStyle/>
          <a:p>
            <a:fld id="{4380C674-56C9-4ED6-90D8-E285E67C8481}" type="slidenum">
              <a:rPr lang="en-US" smtClean="0"/>
              <a:t>22</a:t>
            </a:fld>
            <a:endParaRPr lang="en-US"/>
          </a:p>
        </p:txBody>
      </p:sp>
    </p:spTree>
    <p:extLst>
      <p:ext uri="{BB962C8B-B14F-4D97-AF65-F5344CB8AC3E}">
        <p14:creationId xmlns:p14="http://schemas.microsoft.com/office/powerpoint/2010/main" val="4081700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46308-0040-4155-A9D4-2DE721D5702D}"/>
              </a:ext>
            </a:extLst>
          </p:cNvPr>
          <p:cNvSpPr>
            <a:spLocks noGrp="1"/>
          </p:cNvSpPr>
          <p:nvPr>
            <p:ph type="title"/>
          </p:nvPr>
        </p:nvSpPr>
        <p:spPr/>
        <p:txBody>
          <a:bodyPr/>
          <a:lstStyle/>
          <a:p>
            <a:r>
              <a:rPr lang="en-US" dirty="0">
                <a:solidFill>
                  <a:schemeClr val="tx1"/>
                </a:solidFill>
              </a:rPr>
              <a:t>Ask a question or comment on LINCS.</a:t>
            </a:r>
          </a:p>
        </p:txBody>
      </p:sp>
      <p:sp>
        <p:nvSpPr>
          <p:cNvPr id="7" name="Text Placeholder 6">
            <a:extLst>
              <a:ext uri="{FF2B5EF4-FFF2-40B4-BE49-F238E27FC236}">
                <a16:creationId xmlns:a16="http://schemas.microsoft.com/office/drawing/2014/main" id="{E4E8ACC2-5983-45E2-ADCA-65B332C853B6}"/>
              </a:ext>
            </a:extLst>
          </p:cNvPr>
          <p:cNvSpPr>
            <a:spLocks noGrp="1"/>
          </p:cNvSpPr>
          <p:nvPr>
            <p:ph type="body" idx="1"/>
          </p:nvPr>
        </p:nvSpPr>
        <p:spPr/>
        <p:txBody>
          <a:bodyPr/>
          <a:lstStyle/>
          <a:p>
            <a:r>
              <a:rPr lang="en-US" dirty="0">
                <a:solidFill>
                  <a:schemeClr val="tx1"/>
                </a:solidFill>
              </a:rPr>
              <a:t>Share with us a need – we’ll show you a LINCS resource to assist. </a:t>
            </a:r>
          </a:p>
        </p:txBody>
      </p:sp>
      <p:sp>
        <p:nvSpPr>
          <p:cNvPr id="5" name="Slide Number Placeholder 4">
            <a:extLst>
              <a:ext uri="{FF2B5EF4-FFF2-40B4-BE49-F238E27FC236}">
                <a16:creationId xmlns:a16="http://schemas.microsoft.com/office/drawing/2014/main" id="{ABA7C946-9B86-4F0A-A426-E1A9C2FD3C65}"/>
              </a:ext>
            </a:extLst>
          </p:cNvPr>
          <p:cNvSpPr>
            <a:spLocks noGrp="1"/>
          </p:cNvSpPr>
          <p:nvPr>
            <p:ph type="sldNum" sz="quarter" idx="12"/>
          </p:nvPr>
        </p:nvSpPr>
        <p:spPr/>
        <p:txBody>
          <a:bodyPr/>
          <a:lstStyle/>
          <a:p>
            <a:fld id="{4380C674-56C9-4ED6-90D8-E285E67C8481}" type="slidenum">
              <a:rPr lang="en-US" smtClean="0"/>
              <a:t>23</a:t>
            </a:fld>
            <a:endParaRPr lang="en-US"/>
          </a:p>
        </p:txBody>
      </p:sp>
    </p:spTree>
    <p:extLst>
      <p:ext uri="{BB962C8B-B14F-4D97-AF65-F5344CB8AC3E}">
        <p14:creationId xmlns:p14="http://schemas.microsoft.com/office/powerpoint/2010/main" val="346241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Don’t Miss a Beat; Connect with LINCS</a:t>
            </a:r>
          </a:p>
        </p:txBody>
      </p:sp>
      <p:sp>
        <p:nvSpPr>
          <p:cNvPr id="6" name="Content Placeholder 5"/>
          <p:cNvSpPr>
            <a:spLocks noGrp="1"/>
          </p:cNvSpPr>
          <p:nvPr>
            <p:ph idx="1"/>
          </p:nvPr>
        </p:nvSpPr>
        <p:spPr/>
        <p:txBody>
          <a:bodyPr>
            <a:normAutofit fontScale="92500" lnSpcReduction="10000"/>
          </a:bodyPr>
          <a:lstStyle/>
          <a:p>
            <a:pPr>
              <a:spcAft>
                <a:spcPts val="1800"/>
              </a:spcAft>
            </a:pPr>
            <a:r>
              <a:rPr lang="en-US" sz="2400" dirty="0"/>
              <a:t>Join the </a:t>
            </a:r>
            <a:r>
              <a:rPr lang="en-US" sz="2400" b="1" dirty="0"/>
              <a:t>Community</a:t>
            </a:r>
            <a:r>
              <a:rPr lang="en-US" sz="2400" dirty="0"/>
              <a:t>: </a:t>
            </a:r>
            <a:r>
              <a:rPr lang="en-US" sz="2400" dirty="0">
                <a:hlinkClick r:id="rId3"/>
              </a:rPr>
              <a:t>https://community.lincs.ed.gov</a:t>
            </a:r>
            <a:endParaRPr lang="en-US" sz="2400" dirty="0"/>
          </a:p>
          <a:p>
            <a:pPr>
              <a:spcAft>
                <a:spcPts val="1800"/>
              </a:spcAft>
            </a:pPr>
            <a:r>
              <a:rPr lang="en-US" sz="2400" dirty="0"/>
              <a:t>Access the </a:t>
            </a:r>
            <a:r>
              <a:rPr lang="en-US" sz="2400" b="1" dirty="0"/>
              <a:t>Learning Portal</a:t>
            </a:r>
            <a:r>
              <a:rPr lang="en-US" sz="2400" dirty="0"/>
              <a:t>: </a:t>
            </a:r>
            <a:r>
              <a:rPr lang="en-US" sz="2400" dirty="0">
                <a:hlinkClick r:id="rId4"/>
              </a:rPr>
              <a:t>http://lincs.ed.gov/courses</a:t>
            </a:r>
            <a:endParaRPr lang="en-US" sz="2400" dirty="0"/>
          </a:p>
          <a:p>
            <a:pPr>
              <a:spcAft>
                <a:spcPts val="1800"/>
              </a:spcAft>
            </a:pPr>
            <a:r>
              <a:rPr lang="en-US" sz="2400" dirty="0"/>
              <a:t>Search the </a:t>
            </a:r>
            <a:r>
              <a:rPr lang="en-US" sz="2400" b="1" dirty="0"/>
              <a:t>Resource Collection</a:t>
            </a:r>
            <a:r>
              <a:rPr lang="en-US" sz="2400" dirty="0"/>
              <a:t>: </a:t>
            </a:r>
            <a:r>
              <a:rPr lang="en-US" sz="2400" dirty="0">
                <a:hlinkClick r:id="rId5"/>
              </a:rPr>
              <a:t>http://lincs.ed.gov/collections</a:t>
            </a:r>
            <a:endParaRPr lang="en-US" sz="2400" dirty="0"/>
          </a:p>
          <a:p>
            <a:pPr>
              <a:spcAft>
                <a:spcPts val="1800"/>
              </a:spcAft>
            </a:pPr>
            <a:r>
              <a:rPr lang="en-US" sz="2400" dirty="0"/>
              <a:t>Explore the </a:t>
            </a:r>
            <a:r>
              <a:rPr lang="en-US" sz="2400" b="1" dirty="0"/>
              <a:t>Learner Center</a:t>
            </a:r>
            <a:r>
              <a:rPr lang="en-US" sz="2400" dirty="0"/>
              <a:t>: </a:t>
            </a:r>
            <a:r>
              <a:rPr lang="en-US" sz="2400" dirty="0">
                <a:hlinkClick r:id="rId6"/>
              </a:rPr>
              <a:t>https://learner.lincs.ed.gov/</a:t>
            </a:r>
            <a:r>
              <a:rPr lang="en-US" sz="2400" dirty="0"/>
              <a:t> </a:t>
            </a:r>
          </a:p>
          <a:p>
            <a:pPr>
              <a:spcAft>
                <a:spcPts val="1800"/>
              </a:spcAft>
            </a:pPr>
            <a:r>
              <a:rPr lang="en-US" sz="2400" dirty="0"/>
              <a:t>Follow the latest updates: </a:t>
            </a:r>
            <a:r>
              <a:rPr lang="en-US" sz="2400" b="1" dirty="0"/>
              <a:t>@LINCS_ED</a:t>
            </a:r>
          </a:p>
          <a:p>
            <a:pPr>
              <a:spcAft>
                <a:spcPts val="1800"/>
              </a:spcAft>
            </a:pPr>
            <a:r>
              <a:rPr lang="en-US" sz="2400" dirty="0"/>
              <a:t>Join our professional group: </a:t>
            </a:r>
            <a:r>
              <a:rPr lang="en-US" sz="2400" b="1" dirty="0"/>
              <a:t>LINCS_ED  </a:t>
            </a:r>
          </a:p>
          <a:p>
            <a:r>
              <a:rPr lang="en-US" sz="2400" dirty="0"/>
              <a:t>Watch webinar archives and more: </a:t>
            </a:r>
            <a:r>
              <a:rPr lang="en-US" sz="2400" b="1" dirty="0"/>
              <a:t>LincsEd </a:t>
            </a:r>
          </a:p>
        </p:txBody>
      </p:sp>
      <p:sp>
        <p:nvSpPr>
          <p:cNvPr id="2" name="Slide Number Placeholder 1">
            <a:extLst>
              <a:ext uri="{FF2B5EF4-FFF2-40B4-BE49-F238E27FC236}">
                <a16:creationId xmlns:a16="http://schemas.microsoft.com/office/drawing/2014/main" id="{E5D8D747-30DA-4194-A72E-F32F8707799C}"/>
              </a:ext>
            </a:extLst>
          </p:cNvPr>
          <p:cNvSpPr>
            <a:spLocks noGrp="1"/>
          </p:cNvSpPr>
          <p:nvPr>
            <p:ph type="sldNum" sz="quarter" idx="12"/>
          </p:nvPr>
        </p:nvSpPr>
        <p:spPr/>
        <p:txBody>
          <a:bodyPr/>
          <a:lstStyle/>
          <a:p>
            <a:fld id="{4380C674-56C9-4ED6-90D8-E285E67C8481}" type="slidenum">
              <a:rPr lang="en-US" smtClean="0"/>
              <a:t>24</a:t>
            </a:fld>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4553" y="4069582"/>
            <a:ext cx="617600" cy="49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4553" y="4750695"/>
            <a:ext cx="653641" cy="57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3837" y="5464664"/>
            <a:ext cx="1155072" cy="48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240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6AA3-E024-44BF-942F-4F724A1752C1}"/>
              </a:ext>
            </a:extLst>
          </p:cNvPr>
          <p:cNvSpPr>
            <a:spLocks noGrp="1"/>
          </p:cNvSpPr>
          <p:nvPr>
            <p:ph type="title"/>
          </p:nvPr>
        </p:nvSpPr>
        <p:spPr/>
        <p:txBody>
          <a:bodyPr>
            <a:normAutofit/>
          </a:bodyPr>
          <a:lstStyle/>
          <a:p>
            <a:r>
              <a:rPr lang="en-US" dirty="0"/>
              <a:t>Advancing Innovation in Adult Education</a:t>
            </a:r>
          </a:p>
        </p:txBody>
      </p:sp>
      <p:sp>
        <p:nvSpPr>
          <p:cNvPr id="3" name="Content Placeholder 2">
            <a:extLst>
              <a:ext uri="{FF2B5EF4-FFF2-40B4-BE49-F238E27FC236}">
                <a16:creationId xmlns:a16="http://schemas.microsoft.com/office/drawing/2014/main" id="{566E7D36-606D-496D-A399-856AC6FBB216}"/>
              </a:ext>
            </a:extLst>
          </p:cNvPr>
          <p:cNvSpPr>
            <a:spLocks noGrp="1"/>
          </p:cNvSpPr>
          <p:nvPr>
            <p:ph idx="1"/>
          </p:nvPr>
        </p:nvSpPr>
        <p:spPr/>
        <p:txBody>
          <a:bodyPr>
            <a:normAutofit lnSpcReduction="10000"/>
          </a:bodyPr>
          <a:lstStyle/>
          <a:p>
            <a:r>
              <a:rPr lang="en-US" dirty="0"/>
              <a:t>Funded by the U.S. Department of Education's Office of Career, Technical, and Adult Education (OCTAE). </a:t>
            </a:r>
          </a:p>
          <a:p>
            <a:r>
              <a:rPr lang="en-US" dirty="0"/>
              <a:t>To identify, highlight, and disseminate innovative practices in adult education that lead to improved learner outcomes.</a:t>
            </a:r>
          </a:p>
          <a:p>
            <a:r>
              <a:rPr lang="en-US" dirty="0"/>
              <a:t>Application due September 30, 2019.</a:t>
            </a:r>
          </a:p>
          <a:p>
            <a:r>
              <a:rPr lang="en-US" dirty="0"/>
              <a:t>Learn more at https://lincs.ed.gov/state-resources/federal-initiatives/advancing-innovation</a:t>
            </a:r>
          </a:p>
          <a:p>
            <a:endParaRPr lang="en-US" dirty="0"/>
          </a:p>
        </p:txBody>
      </p:sp>
      <p:sp>
        <p:nvSpPr>
          <p:cNvPr id="5" name="Slide Number Placeholder 4">
            <a:extLst>
              <a:ext uri="{FF2B5EF4-FFF2-40B4-BE49-F238E27FC236}">
                <a16:creationId xmlns:a16="http://schemas.microsoft.com/office/drawing/2014/main" id="{79302BDF-3EFF-4EE7-B042-7326B51C3F59}"/>
              </a:ext>
            </a:extLst>
          </p:cNvPr>
          <p:cNvSpPr>
            <a:spLocks noGrp="1"/>
          </p:cNvSpPr>
          <p:nvPr>
            <p:ph type="sldNum" sz="quarter" idx="12"/>
          </p:nvPr>
        </p:nvSpPr>
        <p:spPr/>
        <p:txBody>
          <a:bodyPr/>
          <a:lstStyle/>
          <a:p>
            <a:fld id="{4380C674-56C9-4ED6-90D8-E285E67C8481}" type="slidenum">
              <a:rPr lang="en-US" smtClean="0"/>
              <a:t>25</a:t>
            </a:fld>
            <a:endParaRPr lang="en-US"/>
          </a:p>
        </p:txBody>
      </p:sp>
    </p:spTree>
    <p:extLst>
      <p:ext uri="{BB962C8B-B14F-4D97-AF65-F5344CB8AC3E}">
        <p14:creationId xmlns:p14="http://schemas.microsoft.com/office/powerpoint/2010/main" val="1387746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a:t>Contact</a:t>
            </a:r>
          </a:p>
        </p:txBody>
      </p:sp>
      <p:sp>
        <p:nvSpPr>
          <p:cNvPr id="57347" name="Text Placeholder 2"/>
          <p:cNvSpPr>
            <a:spLocks noGrp="1"/>
          </p:cNvSpPr>
          <p:nvPr>
            <p:ph idx="1"/>
          </p:nvPr>
        </p:nvSpPr>
        <p:spPr/>
        <p:txBody>
          <a:bodyPr/>
          <a:lstStyle/>
          <a:p>
            <a:pPr marL="0" indent="0">
              <a:spcBef>
                <a:spcPct val="0"/>
              </a:spcBef>
              <a:spcAft>
                <a:spcPts val="200"/>
              </a:spcAft>
              <a:buNone/>
            </a:pPr>
            <a:r>
              <a:rPr lang="en-US" altLang="en-US" sz="2400" b="1" dirty="0" smtClean="0"/>
              <a:t>Jessie </a:t>
            </a:r>
            <a:r>
              <a:rPr lang="en-US" altLang="en-US" sz="2400" b="1" dirty="0" err="1" smtClean="0"/>
              <a:t>Stadd</a:t>
            </a:r>
            <a:endParaRPr lang="en-US" altLang="en-US" sz="2400" b="1" dirty="0" smtClean="0"/>
          </a:p>
          <a:p>
            <a:pPr marL="0" indent="0">
              <a:spcBef>
                <a:spcPct val="0"/>
              </a:spcBef>
              <a:spcAft>
                <a:spcPts val="200"/>
              </a:spcAft>
              <a:buNone/>
            </a:pPr>
            <a:r>
              <a:rPr lang="en-US" altLang="en-US" sz="2400" dirty="0" smtClean="0"/>
              <a:t>LINCS Project Director</a:t>
            </a:r>
          </a:p>
          <a:p>
            <a:pPr marL="0" indent="0">
              <a:spcBef>
                <a:spcPct val="0"/>
              </a:spcBef>
              <a:spcAft>
                <a:spcPts val="200"/>
              </a:spcAft>
              <a:buNone/>
            </a:pPr>
            <a:r>
              <a:rPr lang="en-US" altLang="en-US" sz="2400" dirty="0" smtClean="0">
                <a:hlinkClick r:id="rId3"/>
              </a:rPr>
              <a:t>jstadd@manhattanstrategy.com</a:t>
            </a:r>
            <a:r>
              <a:rPr lang="en-US" altLang="en-US" sz="2400" dirty="0" smtClean="0"/>
              <a:t> </a:t>
            </a:r>
          </a:p>
          <a:p>
            <a:pPr marL="0" indent="0">
              <a:spcBef>
                <a:spcPct val="0"/>
              </a:spcBef>
              <a:spcAft>
                <a:spcPts val="200"/>
              </a:spcAft>
              <a:buNone/>
            </a:pPr>
            <a:endParaRPr lang="en-US" altLang="en-US" sz="2400" b="1" dirty="0"/>
          </a:p>
          <a:p>
            <a:pPr marL="0" indent="0">
              <a:spcBef>
                <a:spcPct val="0"/>
              </a:spcBef>
              <a:spcAft>
                <a:spcPts val="200"/>
              </a:spcAft>
              <a:buNone/>
            </a:pPr>
            <a:r>
              <a:rPr lang="en-US" altLang="en-US" sz="2400" b="1" dirty="0" smtClean="0"/>
              <a:t>Judy Mortrude</a:t>
            </a:r>
            <a:endParaRPr lang="en-US" altLang="en-US" sz="2400" b="1" dirty="0"/>
          </a:p>
          <a:p>
            <a:pPr marL="0" indent="0" eaLnBrk="1" hangingPunct="1">
              <a:spcBef>
                <a:spcPct val="0"/>
              </a:spcBef>
              <a:spcAft>
                <a:spcPts val="200"/>
              </a:spcAft>
              <a:buFont typeface="Wingdings" pitchFamily="2" charset="2"/>
              <a:buNone/>
            </a:pPr>
            <a:r>
              <a:rPr lang="en-US" altLang="en-US" sz="2400" dirty="0" smtClean="0"/>
              <a:t>LINCS PD Center Director</a:t>
            </a:r>
          </a:p>
          <a:p>
            <a:pPr marL="0" indent="0">
              <a:spcBef>
                <a:spcPct val="0"/>
              </a:spcBef>
              <a:spcAft>
                <a:spcPts val="200"/>
              </a:spcAft>
              <a:buNone/>
            </a:pPr>
            <a:r>
              <a:rPr lang="en-US" altLang="en-US" sz="2400" dirty="0" smtClean="0">
                <a:hlinkClick r:id="rId4"/>
              </a:rPr>
              <a:t>J</a:t>
            </a:r>
            <a:r>
              <a:rPr lang="en-US" altLang="en-US" sz="2400" dirty="0" smtClean="0">
                <a:solidFill>
                  <a:schemeClr val="tx2"/>
                </a:solidFill>
                <a:hlinkClick r:id="rId4"/>
              </a:rPr>
              <a:t>udy_Mortrude@worlded.org</a:t>
            </a:r>
            <a:r>
              <a:rPr lang="en-US" altLang="en-US" sz="2400" dirty="0" smtClean="0">
                <a:solidFill>
                  <a:schemeClr val="tx2"/>
                </a:solidFill>
              </a:rPr>
              <a:t> </a:t>
            </a:r>
            <a:endParaRPr lang="en-US" altLang="en-US" sz="2400" dirty="0"/>
          </a:p>
          <a:p>
            <a:pPr marL="0" indent="0" eaLnBrk="1" hangingPunct="1">
              <a:spcBef>
                <a:spcPct val="0"/>
              </a:spcBef>
              <a:spcAft>
                <a:spcPts val="200"/>
              </a:spcAft>
              <a:buFont typeface="Wingdings" pitchFamily="2" charset="2"/>
              <a:buNone/>
            </a:pPr>
            <a:endParaRPr lang="en-US" altLang="en-US" sz="2000" b="1" dirty="0"/>
          </a:p>
          <a:p>
            <a:pPr marL="0" indent="0" eaLnBrk="1" hangingPunct="1">
              <a:spcBef>
                <a:spcPct val="0"/>
              </a:spcBef>
              <a:spcAft>
                <a:spcPts val="200"/>
              </a:spcAft>
              <a:buFont typeface="Wingdings" pitchFamily="2" charset="2"/>
              <a:buNone/>
            </a:pPr>
            <a:endParaRPr lang="en-US" altLang="en-US" sz="2000" b="1" dirty="0"/>
          </a:p>
        </p:txBody>
      </p:sp>
      <p:sp>
        <p:nvSpPr>
          <p:cNvPr id="2" name="Slide Number Placeholder 1">
            <a:extLst>
              <a:ext uri="{FF2B5EF4-FFF2-40B4-BE49-F238E27FC236}">
                <a16:creationId xmlns:a16="http://schemas.microsoft.com/office/drawing/2014/main" id="{C105E704-2141-4E61-9F05-7467CD723A14}"/>
              </a:ext>
            </a:extLst>
          </p:cNvPr>
          <p:cNvSpPr>
            <a:spLocks noGrp="1"/>
          </p:cNvSpPr>
          <p:nvPr>
            <p:ph type="sldNum" sz="quarter" idx="12"/>
          </p:nvPr>
        </p:nvSpPr>
        <p:spPr/>
        <p:txBody>
          <a:bodyPr/>
          <a:lstStyle/>
          <a:p>
            <a:fld id="{4380C674-56C9-4ED6-90D8-E285E67C8481}" type="slidenum">
              <a:rPr lang="en-US" smtClean="0"/>
              <a:t>26</a:t>
            </a:fld>
            <a:endParaRPr lang="en-US" dirty="0"/>
          </a:p>
        </p:txBody>
      </p:sp>
      <p:sp>
        <p:nvSpPr>
          <p:cNvPr id="7" name="Content Placeholder 8"/>
          <p:cNvSpPr txBox="1">
            <a:spLocks/>
          </p:cNvSpPr>
          <p:nvPr/>
        </p:nvSpPr>
        <p:spPr bwMode="auto">
          <a:xfrm>
            <a:off x="457200" y="4419600"/>
            <a:ext cx="8229600" cy="1524000"/>
          </a:xfrm>
          <a:prstGeom prst="rect">
            <a:avLst/>
          </a:prstGeom>
          <a:solidFill>
            <a:srgbClr val="5FA6CA">
              <a:alpha val="56078"/>
            </a:srgbClr>
          </a:solidFill>
          <a:ln>
            <a:noFill/>
          </a:ln>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Aft>
                <a:spcPts val="600"/>
              </a:spcAft>
              <a:defRPr/>
            </a:pPr>
            <a:r>
              <a:rPr lang="en-US" sz="2600" b="1" dirty="0">
                <a:solidFill>
                  <a:srgbClr val="000000"/>
                </a:solidFill>
                <a:latin typeface="Arial"/>
                <a:cs typeface="+mn-cs"/>
              </a:rPr>
              <a:t>LINCS Website: </a:t>
            </a:r>
            <a:r>
              <a:rPr lang="en-US" sz="2600" b="1" dirty="0">
                <a:solidFill>
                  <a:srgbClr val="000000"/>
                </a:solidFill>
                <a:latin typeface="Arial"/>
                <a:cs typeface="+mn-cs"/>
                <a:hlinkClick r:id="rId5"/>
              </a:rPr>
              <a:t>http://lincs.ed.gov/</a:t>
            </a:r>
            <a:endParaRPr lang="en-US" sz="2600" b="1" dirty="0">
              <a:solidFill>
                <a:srgbClr val="000000"/>
              </a:solidFill>
              <a:latin typeface="Arial"/>
              <a:cs typeface="+mn-cs"/>
            </a:endParaRPr>
          </a:p>
        </p:txBody>
      </p:sp>
    </p:spTree>
    <p:extLst>
      <p:ext uri="{BB962C8B-B14F-4D97-AF65-F5344CB8AC3E}">
        <p14:creationId xmlns:p14="http://schemas.microsoft.com/office/powerpoint/2010/main" val="3982314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LINCS Survey</a:t>
            </a:r>
          </a:p>
        </p:txBody>
      </p:sp>
      <p:sp>
        <p:nvSpPr>
          <p:cNvPr id="10" name="Content Placeholder 9"/>
          <p:cNvSpPr>
            <a:spLocks noGrp="1"/>
          </p:cNvSpPr>
          <p:nvPr>
            <p:ph sz="half" idx="1"/>
          </p:nvPr>
        </p:nvSpPr>
        <p:spPr>
          <a:xfrm>
            <a:off x="5372100" y="1447800"/>
            <a:ext cx="3314700" cy="4953000"/>
          </a:xfrm>
        </p:spPr>
        <p:txBody>
          <a:bodyPr>
            <a:normAutofit fontScale="92500"/>
          </a:bodyPr>
          <a:lstStyle/>
          <a:p>
            <a:pPr marL="0" indent="0">
              <a:buNone/>
            </a:pPr>
            <a:endParaRPr lang="en-US" dirty="0" smtClean="0"/>
          </a:p>
          <a:p>
            <a:pPr marL="0" indent="0">
              <a:buNone/>
            </a:pPr>
            <a:r>
              <a:rPr lang="en-US" dirty="0" smtClean="0">
                <a:hlinkClick r:id="rId3"/>
              </a:rPr>
              <a:t>http</a:t>
            </a:r>
            <a:r>
              <a:rPr lang="en-US" dirty="0">
                <a:hlinkClick r:id="rId3"/>
              </a:rPr>
              <a:t>://www.surveygizmo.com/s3/2000536/LINCS-Customer-Satisfaction-Survey-One-Off</a:t>
            </a:r>
            <a:endParaRPr lang="en-US" dirty="0" smtClean="0"/>
          </a:p>
          <a:p>
            <a:pPr marL="0" indent="0">
              <a:buNone/>
            </a:pPr>
            <a:r>
              <a:rPr lang="en-US" dirty="0" smtClean="0"/>
              <a:t>Please </a:t>
            </a:r>
            <a:r>
              <a:rPr lang="en-US" dirty="0"/>
              <a:t>complete the LINCS survey </a:t>
            </a:r>
            <a:r>
              <a:rPr lang="en-US" dirty="0" smtClean="0"/>
              <a:t>via the link in the CHAT box.</a:t>
            </a:r>
          </a:p>
        </p:txBody>
      </p:sp>
      <p:pic>
        <p:nvPicPr>
          <p:cNvPr id="2052" name="Picture 4" descr="https://c1.staticflickr.com/1/2/2086641_23234fb0f8_z.jpg?z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48" y="1932039"/>
            <a:ext cx="4269015" cy="320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417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8C90-634C-425A-91E3-6E80C2140D31}"/>
              </a:ext>
            </a:extLst>
          </p:cNvPr>
          <p:cNvSpPr>
            <a:spLocks noGrp="1"/>
          </p:cNvSpPr>
          <p:nvPr>
            <p:ph type="title"/>
          </p:nvPr>
        </p:nvSpPr>
        <p:spPr/>
        <p:txBody>
          <a:bodyPr/>
          <a:lstStyle/>
          <a:p>
            <a:r>
              <a:rPr lang="en-US" dirty="0"/>
              <a:t>Upcoming Workshops</a:t>
            </a:r>
          </a:p>
        </p:txBody>
      </p:sp>
      <p:sp>
        <p:nvSpPr>
          <p:cNvPr id="3" name="Content Placeholder 2">
            <a:extLst>
              <a:ext uri="{FF2B5EF4-FFF2-40B4-BE49-F238E27FC236}">
                <a16:creationId xmlns:a16="http://schemas.microsoft.com/office/drawing/2014/main" id="{CF29DBCA-1BFE-4687-B268-78C44021D414}"/>
              </a:ext>
            </a:extLst>
          </p:cNvPr>
          <p:cNvSpPr>
            <a:spLocks noGrp="1"/>
          </p:cNvSpPr>
          <p:nvPr>
            <p:ph idx="1"/>
          </p:nvPr>
        </p:nvSpPr>
        <p:spPr/>
        <p:txBody>
          <a:bodyPr>
            <a:normAutofit fontScale="62500" lnSpcReduction="20000"/>
          </a:bodyPr>
          <a:lstStyle/>
          <a:p>
            <a:r>
              <a:rPr lang="en-US" dirty="0" smtClean="0"/>
              <a:t>September 26, 1-3 pm</a:t>
            </a:r>
            <a:endParaRPr lang="en-US" dirty="0"/>
          </a:p>
          <a:p>
            <a:pPr lvl="1"/>
            <a:r>
              <a:rPr lang="en-US" dirty="0" smtClean="0"/>
              <a:t>Samaritan Center</a:t>
            </a:r>
            <a:endParaRPr lang="en-US" dirty="0"/>
          </a:p>
          <a:p>
            <a:pPr lvl="1"/>
            <a:r>
              <a:rPr lang="en-US" dirty="0"/>
              <a:t>Topic: Recruitment, Outreach, Student Motivation</a:t>
            </a:r>
          </a:p>
          <a:p>
            <a:r>
              <a:rPr lang="en-US" dirty="0"/>
              <a:t>October 17, 2-4 pm</a:t>
            </a:r>
          </a:p>
          <a:p>
            <a:pPr lvl="1"/>
            <a:r>
              <a:rPr lang="en-US" dirty="0"/>
              <a:t>Matrix Community Hall</a:t>
            </a:r>
          </a:p>
          <a:p>
            <a:pPr lvl="1"/>
            <a:r>
              <a:rPr lang="en-US" dirty="0"/>
              <a:t>Topic: Highlight Employer-Based Programs in the 10 pilots</a:t>
            </a:r>
          </a:p>
          <a:p>
            <a:r>
              <a:rPr lang="en-US" dirty="0"/>
              <a:t>November 15, all day</a:t>
            </a:r>
          </a:p>
          <a:p>
            <a:pPr lvl="1"/>
            <a:r>
              <a:rPr lang="en-US" dirty="0"/>
              <a:t>Wayne State University</a:t>
            </a:r>
          </a:p>
          <a:p>
            <a:pPr lvl="1"/>
            <a:r>
              <a:rPr lang="en-US" dirty="0"/>
              <a:t>PULSE Conference</a:t>
            </a:r>
          </a:p>
          <a:p>
            <a:r>
              <a:rPr lang="en-US" dirty="0"/>
              <a:t>December</a:t>
            </a:r>
          </a:p>
          <a:p>
            <a:pPr lvl="1"/>
            <a:r>
              <a:rPr lang="en-US" dirty="0"/>
              <a:t>Date and location TBD</a:t>
            </a:r>
          </a:p>
          <a:p>
            <a:pPr lvl="1"/>
            <a:r>
              <a:rPr lang="en-US" dirty="0"/>
              <a:t>Data-Driven Decision Making</a:t>
            </a:r>
          </a:p>
        </p:txBody>
      </p:sp>
      <p:sp>
        <p:nvSpPr>
          <p:cNvPr id="5" name="Slide Number Placeholder 4">
            <a:extLst>
              <a:ext uri="{FF2B5EF4-FFF2-40B4-BE49-F238E27FC236}">
                <a16:creationId xmlns:a16="http://schemas.microsoft.com/office/drawing/2014/main" id="{C87A22B6-BAA3-4E2C-9CEA-9F22A2D0386A}"/>
              </a:ext>
            </a:extLst>
          </p:cNvPr>
          <p:cNvSpPr>
            <a:spLocks noGrp="1"/>
          </p:cNvSpPr>
          <p:nvPr>
            <p:ph type="sldNum" sz="quarter" idx="12"/>
          </p:nvPr>
        </p:nvSpPr>
        <p:spPr/>
        <p:txBody>
          <a:bodyPr/>
          <a:lstStyle/>
          <a:p>
            <a:fld id="{4380C674-56C9-4ED6-90D8-E285E67C8481}" type="slidenum">
              <a:rPr lang="en-US" smtClean="0"/>
              <a:t>28</a:t>
            </a:fld>
            <a:endParaRPr lang="en-US"/>
          </a:p>
        </p:txBody>
      </p:sp>
    </p:spTree>
    <p:extLst>
      <p:ext uri="{BB962C8B-B14F-4D97-AF65-F5344CB8AC3E}">
        <p14:creationId xmlns:p14="http://schemas.microsoft.com/office/powerpoint/2010/main" val="306254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C214-1463-4661-B8E6-A69C81C817CD}"/>
              </a:ext>
            </a:extLst>
          </p:cNvPr>
          <p:cNvSpPr>
            <a:spLocks noGrp="1"/>
          </p:cNvSpPr>
          <p:nvPr>
            <p:ph type="ctrTitle"/>
          </p:nvPr>
        </p:nvSpPr>
        <p:spPr>
          <a:xfrm>
            <a:off x="752475" y="1393900"/>
            <a:ext cx="7248525" cy="3330499"/>
          </a:xfrm>
        </p:spPr>
        <p:txBody>
          <a:bodyPr>
            <a:normAutofit fontScale="90000"/>
          </a:bodyPr>
          <a:lstStyle/>
          <a:p>
            <a:r>
              <a:rPr lang="en-US" sz="5300" dirty="0"/>
              <a:t>Improving Access to High-Quality Teaching and Professional Development Resources for Adult Educators</a:t>
            </a:r>
            <a:endParaRPr lang="en-US" dirty="0"/>
          </a:p>
        </p:txBody>
      </p:sp>
      <p:sp>
        <p:nvSpPr>
          <p:cNvPr id="3" name="Subtitle 2">
            <a:extLst>
              <a:ext uri="{FF2B5EF4-FFF2-40B4-BE49-F238E27FC236}">
                <a16:creationId xmlns:a16="http://schemas.microsoft.com/office/drawing/2014/main" id="{1FE14A76-0BF9-4B66-A645-D12ED32ACA18}"/>
              </a:ext>
            </a:extLst>
          </p:cNvPr>
          <p:cNvSpPr>
            <a:spLocks noGrp="1"/>
          </p:cNvSpPr>
          <p:nvPr>
            <p:ph type="subTitle" idx="1"/>
          </p:nvPr>
        </p:nvSpPr>
        <p:spPr>
          <a:xfrm>
            <a:off x="752475" y="4724400"/>
            <a:ext cx="7248525" cy="533400"/>
          </a:xfrm>
        </p:spPr>
        <p:txBody>
          <a:bodyPr>
            <a:normAutofit/>
          </a:bodyPr>
          <a:lstStyle/>
          <a:p>
            <a:r>
              <a:rPr lang="en-US" b="1" i="1" dirty="0"/>
              <a:t>August 21, 2019</a:t>
            </a:r>
          </a:p>
        </p:txBody>
      </p:sp>
      <p:sp>
        <p:nvSpPr>
          <p:cNvPr id="5" name="Slide Number Placeholder 4">
            <a:extLst>
              <a:ext uri="{FF2B5EF4-FFF2-40B4-BE49-F238E27FC236}">
                <a16:creationId xmlns:a16="http://schemas.microsoft.com/office/drawing/2014/main" id="{8353F4C9-7D96-46FA-9409-A5DF39F0F236}"/>
              </a:ext>
            </a:extLst>
          </p:cNvPr>
          <p:cNvSpPr>
            <a:spLocks noGrp="1"/>
          </p:cNvSpPr>
          <p:nvPr>
            <p:ph type="sldNum" sz="quarter" idx="4294967295"/>
          </p:nvPr>
        </p:nvSpPr>
        <p:spPr>
          <a:xfrm>
            <a:off x="8250382" y="6488040"/>
            <a:ext cx="594360" cy="23343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80C674-56C9-4ED6-90D8-E285E67C8481}" type="slidenum">
              <a:rPr kumimoji="0" lang="en-US" sz="10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12028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DE4E8-7D85-4E55-A908-3B575796EBB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A51DA79-6BD1-4053-99EC-21232D1F250B}"/>
              </a:ext>
            </a:extLst>
          </p:cNvPr>
          <p:cNvSpPr>
            <a:spLocks noGrp="1"/>
          </p:cNvSpPr>
          <p:nvPr>
            <p:ph idx="1"/>
          </p:nvPr>
        </p:nvSpPr>
        <p:spPr/>
        <p:txBody>
          <a:bodyPr>
            <a:normAutofit fontScale="92500"/>
          </a:bodyPr>
          <a:lstStyle/>
          <a:p>
            <a:pPr marL="0" indent="0">
              <a:buNone/>
            </a:pPr>
            <a:r>
              <a:rPr lang="en-US" dirty="0"/>
              <a:t>This presentation</a:t>
            </a:r>
            <a:r>
              <a:rPr lang="en-US" i="1" dirty="0"/>
              <a:t> </a:t>
            </a:r>
            <a:r>
              <a:rPr lang="en-US" dirty="0"/>
              <a:t>was produced and funded in whole with Federal funds from the U.S. Department of Education under contract number ED-ESE-15-A-0012/0003 with Manhattan Strategy Group. Monique Faulkner served as the Contracting Officer’s Representative. The content of this presentation does not necessarily reflect the views or policies of the U.S. Department of Education nor does the mention of trade names, commercial products, or organizations imply endorsement by the U.S. Government.</a:t>
            </a:r>
          </a:p>
          <a:p>
            <a:pPr marL="0" indent="0">
              <a:buNone/>
            </a:pPr>
            <a:endParaRPr lang="en-US" dirty="0"/>
          </a:p>
        </p:txBody>
      </p:sp>
      <p:sp>
        <p:nvSpPr>
          <p:cNvPr id="4" name="Slide Number Placeholder 3">
            <a:extLst>
              <a:ext uri="{FF2B5EF4-FFF2-40B4-BE49-F238E27FC236}">
                <a16:creationId xmlns:a16="http://schemas.microsoft.com/office/drawing/2014/main" id="{8A2E7AB5-C660-49FD-B2A2-FF304C4C5E3F}"/>
              </a:ext>
            </a:extLst>
          </p:cNvPr>
          <p:cNvSpPr>
            <a:spLocks noGrp="1"/>
          </p:cNvSpPr>
          <p:nvPr>
            <p:ph type="sldNum" sz="quarter" idx="12"/>
          </p:nvPr>
        </p:nvSpPr>
        <p:spPr/>
        <p:txBody>
          <a:bodyPr/>
          <a:lstStyle/>
          <a:p>
            <a:fld id="{4380C674-56C9-4ED6-90D8-E285E67C8481}" type="slidenum">
              <a:rPr lang="en-US" smtClean="0"/>
              <a:t>4</a:t>
            </a:fld>
            <a:endParaRPr lang="en-US" dirty="0"/>
          </a:p>
        </p:txBody>
      </p:sp>
    </p:spTree>
    <p:extLst>
      <p:ext uri="{BB962C8B-B14F-4D97-AF65-F5344CB8AC3E}">
        <p14:creationId xmlns:p14="http://schemas.microsoft.com/office/powerpoint/2010/main" val="3111604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44F6F1-8416-49AC-BD64-0B8ECD86E872}"/>
              </a:ext>
            </a:extLst>
          </p:cNvPr>
          <p:cNvSpPr>
            <a:spLocks noGrp="1"/>
          </p:cNvSpPr>
          <p:nvPr>
            <p:ph type="title"/>
          </p:nvPr>
        </p:nvSpPr>
        <p:spPr>
          <a:xfrm>
            <a:off x="846918" y="985839"/>
            <a:ext cx="7205662" cy="1071561"/>
          </a:xfrm>
        </p:spPr>
        <p:txBody>
          <a:bodyPr/>
          <a:lstStyle/>
          <a:p>
            <a:r>
              <a:rPr lang="en-US" dirty="0">
                <a:solidFill>
                  <a:schemeClr val="tx1"/>
                </a:solidFill>
              </a:rPr>
              <a:t>What’s Your Role?</a:t>
            </a:r>
          </a:p>
        </p:txBody>
      </p:sp>
      <p:sp>
        <p:nvSpPr>
          <p:cNvPr id="7" name="Text Placeholder 6">
            <a:extLst>
              <a:ext uri="{FF2B5EF4-FFF2-40B4-BE49-F238E27FC236}">
                <a16:creationId xmlns:a16="http://schemas.microsoft.com/office/drawing/2014/main" id="{91C5404E-FBAF-438B-BA97-087529180718}"/>
              </a:ext>
            </a:extLst>
          </p:cNvPr>
          <p:cNvSpPr>
            <a:spLocks noGrp="1"/>
          </p:cNvSpPr>
          <p:nvPr>
            <p:ph type="body" idx="1"/>
          </p:nvPr>
        </p:nvSpPr>
        <p:spPr>
          <a:xfrm>
            <a:off x="846918" y="2076450"/>
            <a:ext cx="8090788" cy="3352800"/>
          </a:xfrm>
        </p:spPr>
        <p:txBody>
          <a:bodyPr>
            <a:normAutofit fontScale="62500" lnSpcReduction="20000"/>
          </a:bodyPr>
          <a:lstStyle/>
          <a:p>
            <a:r>
              <a:rPr lang="en-US" sz="4000" dirty="0">
                <a:solidFill>
                  <a:schemeClr val="tx1"/>
                </a:solidFill>
              </a:rPr>
              <a:t>Type your job(s) into the CHAT box:</a:t>
            </a:r>
          </a:p>
          <a:p>
            <a:pPr marL="342900" indent="-342900">
              <a:buFont typeface="Arial" panose="020B0604020202020204" pitchFamily="34" charset="0"/>
              <a:buChar char="•"/>
            </a:pPr>
            <a:r>
              <a:rPr lang="en-US" sz="4000" b="1" dirty="0">
                <a:solidFill>
                  <a:schemeClr val="tx1"/>
                </a:solidFill>
              </a:rPr>
              <a:t>Teacher</a:t>
            </a:r>
          </a:p>
          <a:p>
            <a:pPr marL="342900" indent="-342900">
              <a:buFont typeface="Arial" panose="020B0604020202020204" pitchFamily="34" charset="0"/>
              <a:buChar char="•"/>
            </a:pPr>
            <a:r>
              <a:rPr lang="en-US" sz="4000" b="1" dirty="0">
                <a:solidFill>
                  <a:schemeClr val="tx1"/>
                </a:solidFill>
              </a:rPr>
              <a:t>Administrator</a:t>
            </a:r>
          </a:p>
          <a:p>
            <a:pPr marL="342900" indent="-342900">
              <a:buFont typeface="Arial" panose="020B0604020202020204" pitchFamily="34" charset="0"/>
              <a:buChar char="•"/>
            </a:pPr>
            <a:r>
              <a:rPr lang="en-US" sz="4000" b="1" dirty="0">
                <a:solidFill>
                  <a:schemeClr val="tx1"/>
                </a:solidFill>
              </a:rPr>
              <a:t>Business Service Specialist</a:t>
            </a:r>
          </a:p>
          <a:p>
            <a:pPr marL="342900" indent="-342900">
              <a:buFont typeface="Arial" panose="020B0604020202020204" pitchFamily="34" charset="0"/>
              <a:buChar char="•"/>
            </a:pPr>
            <a:r>
              <a:rPr lang="en-US" sz="4000" b="1" dirty="0">
                <a:solidFill>
                  <a:schemeClr val="tx1"/>
                </a:solidFill>
              </a:rPr>
              <a:t>Navigator</a:t>
            </a:r>
          </a:p>
          <a:p>
            <a:pPr marL="342900" indent="-342900">
              <a:buFont typeface="Arial" panose="020B0604020202020204" pitchFamily="34" charset="0"/>
              <a:buChar char="•"/>
            </a:pPr>
            <a:r>
              <a:rPr lang="en-US" sz="4000" b="1" dirty="0">
                <a:solidFill>
                  <a:schemeClr val="tx1"/>
                </a:solidFill>
              </a:rPr>
              <a:t>____?</a:t>
            </a: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6A7F7FC4-1D34-4C09-A345-B081ED6BDED0}"/>
              </a:ext>
            </a:extLst>
          </p:cNvPr>
          <p:cNvSpPr>
            <a:spLocks noGrp="1"/>
          </p:cNvSpPr>
          <p:nvPr>
            <p:ph type="sldNum" sz="quarter" idx="12"/>
          </p:nvPr>
        </p:nvSpPr>
        <p:spPr/>
        <p:txBody>
          <a:bodyPr/>
          <a:lstStyle/>
          <a:p>
            <a:fld id="{4380C674-56C9-4ED6-90D8-E285E67C8481}" type="slidenum">
              <a:rPr lang="en-US" smtClean="0"/>
              <a:t>5</a:t>
            </a:fld>
            <a:endParaRPr lang="en-US"/>
          </a:p>
        </p:txBody>
      </p:sp>
    </p:spTree>
    <p:extLst>
      <p:ext uri="{BB962C8B-B14F-4D97-AF65-F5344CB8AC3E}">
        <p14:creationId xmlns:p14="http://schemas.microsoft.com/office/powerpoint/2010/main" val="1523097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44F6F1-8416-49AC-BD64-0B8ECD86E872}"/>
              </a:ext>
            </a:extLst>
          </p:cNvPr>
          <p:cNvSpPr>
            <a:spLocks noGrp="1"/>
          </p:cNvSpPr>
          <p:nvPr>
            <p:ph type="title"/>
          </p:nvPr>
        </p:nvSpPr>
        <p:spPr>
          <a:xfrm>
            <a:off x="846918" y="985839"/>
            <a:ext cx="7205662" cy="1909761"/>
          </a:xfrm>
        </p:spPr>
        <p:txBody>
          <a:bodyPr/>
          <a:lstStyle/>
          <a:p>
            <a:r>
              <a:rPr lang="en-US" dirty="0" smtClean="0">
                <a:solidFill>
                  <a:schemeClr val="tx1"/>
                </a:solidFill>
              </a:rPr>
              <a:t>How Have </a:t>
            </a:r>
            <a:r>
              <a:rPr lang="en-US" dirty="0">
                <a:solidFill>
                  <a:schemeClr val="tx1"/>
                </a:solidFill>
              </a:rPr>
              <a:t>You Used LINCS</a:t>
            </a:r>
            <a:r>
              <a:rPr lang="en-US" dirty="0" smtClean="0">
                <a:solidFill>
                  <a:schemeClr val="tx1"/>
                </a:solidFill>
              </a:rPr>
              <a:t>?</a:t>
            </a:r>
            <a:endParaRPr lang="en-US" dirty="0">
              <a:solidFill>
                <a:schemeClr val="tx1"/>
              </a:solidFill>
            </a:endParaRPr>
          </a:p>
        </p:txBody>
      </p:sp>
      <p:sp>
        <p:nvSpPr>
          <p:cNvPr id="7" name="Text Placeholder 6">
            <a:extLst>
              <a:ext uri="{FF2B5EF4-FFF2-40B4-BE49-F238E27FC236}">
                <a16:creationId xmlns:a16="http://schemas.microsoft.com/office/drawing/2014/main" id="{91C5404E-FBAF-438B-BA97-087529180718}"/>
              </a:ext>
            </a:extLst>
          </p:cNvPr>
          <p:cNvSpPr>
            <a:spLocks noGrp="1"/>
          </p:cNvSpPr>
          <p:nvPr>
            <p:ph type="body" idx="1"/>
          </p:nvPr>
        </p:nvSpPr>
        <p:spPr>
          <a:xfrm>
            <a:off x="793306" y="2747961"/>
            <a:ext cx="7557388" cy="2586039"/>
          </a:xfrm>
        </p:spPr>
        <p:txBody>
          <a:bodyPr>
            <a:normAutofit/>
          </a:bodyPr>
          <a:lstStyle/>
          <a:p>
            <a:r>
              <a:rPr lang="en-US" dirty="0">
                <a:solidFill>
                  <a:schemeClr val="tx1"/>
                </a:solidFill>
              </a:rPr>
              <a:t>CHAT your experience: </a:t>
            </a:r>
          </a:p>
          <a:p>
            <a:pPr marL="342900" indent="-342900">
              <a:buFont typeface="Arial" panose="020B0604020202020204" pitchFamily="34" charset="0"/>
              <a:buChar char="•"/>
            </a:pPr>
            <a:r>
              <a:rPr lang="en-US" b="1" dirty="0">
                <a:solidFill>
                  <a:schemeClr val="tx1"/>
                </a:solidFill>
              </a:rPr>
              <a:t>I </a:t>
            </a:r>
            <a:r>
              <a:rPr lang="en-US" b="1" dirty="0" smtClean="0">
                <a:solidFill>
                  <a:schemeClr val="tx1"/>
                </a:solidFill>
              </a:rPr>
              <a:t>never have. </a:t>
            </a:r>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I lurk in the community.</a:t>
            </a:r>
          </a:p>
          <a:p>
            <a:pPr marL="342900" indent="-342900">
              <a:buFont typeface="Arial" panose="020B0604020202020204" pitchFamily="34" charset="0"/>
              <a:buChar char="•"/>
            </a:pPr>
            <a:r>
              <a:rPr lang="en-US" b="1" dirty="0">
                <a:solidFill>
                  <a:schemeClr val="tx1"/>
                </a:solidFill>
              </a:rPr>
              <a:t>I have searched the resource collection.</a:t>
            </a: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6A7F7FC4-1D34-4C09-A345-B081ED6BDED0}"/>
              </a:ext>
            </a:extLst>
          </p:cNvPr>
          <p:cNvSpPr>
            <a:spLocks noGrp="1"/>
          </p:cNvSpPr>
          <p:nvPr>
            <p:ph type="sldNum" sz="quarter" idx="12"/>
          </p:nvPr>
        </p:nvSpPr>
        <p:spPr/>
        <p:txBody>
          <a:bodyPr/>
          <a:lstStyle/>
          <a:p>
            <a:fld id="{4380C674-56C9-4ED6-90D8-E285E67C8481}" type="slidenum">
              <a:rPr lang="en-US" smtClean="0"/>
              <a:t>6</a:t>
            </a:fld>
            <a:endParaRPr lang="en-US"/>
          </a:p>
        </p:txBody>
      </p:sp>
    </p:spTree>
    <p:extLst>
      <p:ext uri="{BB962C8B-B14F-4D97-AF65-F5344CB8AC3E}">
        <p14:creationId xmlns:p14="http://schemas.microsoft.com/office/powerpoint/2010/main" val="2448294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B9F5-EE61-4688-8D0E-DA8F351214E8}"/>
              </a:ext>
            </a:extLst>
          </p:cNvPr>
          <p:cNvSpPr>
            <a:spLocks noGrp="1"/>
          </p:cNvSpPr>
          <p:nvPr>
            <p:ph type="title"/>
          </p:nvPr>
        </p:nvSpPr>
        <p:spPr/>
        <p:txBody>
          <a:bodyPr/>
          <a:lstStyle/>
          <a:p>
            <a:r>
              <a:rPr lang="en-US" dirty="0"/>
              <a:t>What is LINCS?</a:t>
            </a:r>
          </a:p>
        </p:txBody>
      </p:sp>
      <p:pic>
        <p:nvPicPr>
          <p:cNvPr id="6" name="Content Placeholder 5" descr="What is LINCS? LINCS, the Literacy Information and Communications System, is an initiative of the U.S. Department of Education, OCTAE. LINCS aims to expand evidence-based practice in the field of adult education. The LINCS website provides high-quality, on-demand educational opportunities to practitioners of adult education, so those practitioners can help adult learners successfully transition to postsecondary education and 21st century jobs.">
            <a:extLst>
              <a:ext uri="{FF2B5EF4-FFF2-40B4-BE49-F238E27FC236}">
                <a16:creationId xmlns:a16="http://schemas.microsoft.com/office/drawing/2014/main" id="{2182BC8D-174C-47C8-BF6C-23A2B039F010}"/>
              </a:ext>
            </a:extLst>
          </p:cNvPr>
          <p:cNvPicPr>
            <a:picLocks noGrp="1" noChangeAspect="1"/>
          </p:cNvPicPr>
          <p:nvPr>
            <p:ph idx="1"/>
          </p:nvPr>
        </p:nvPicPr>
        <p:blipFill rotWithShape="1">
          <a:blip r:embed="rId3"/>
          <a:srcRect t="10937"/>
          <a:stretch/>
        </p:blipFill>
        <p:spPr>
          <a:xfrm>
            <a:off x="0" y="1219200"/>
            <a:ext cx="9144000" cy="4610100"/>
          </a:xfrm>
          <a:prstGeom prst="rect">
            <a:avLst/>
          </a:prstGeom>
        </p:spPr>
      </p:pic>
      <p:sp>
        <p:nvSpPr>
          <p:cNvPr id="5" name="Slide Number Placeholder 4">
            <a:extLst>
              <a:ext uri="{FF2B5EF4-FFF2-40B4-BE49-F238E27FC236}">
                <a16:creationId xmlns:a16="http://schemas.microsoft.com/office/drawing/2014/main" id="{89D2391D-4541-4492-9E30-BCCB894AD1F3}"/>
              </a:ext>
            </a:extLst>
          </p:cNvPr>
          <p:cNvSpPr>
            <a:spLocks noGrp="1"/>
          </p:cNvSpPr>
          <p:nvPr>
            <p:ph type="sldNum" sz="quarter" idx="12"/>
          </p:nvPr>
        </p:nvSpPr>
        <p:spPr/>
        <p:txBody>
          <a:bodyPr/>
          <a:lstStyle/>
          <a:p>
            <a:fld id="{4380C674-56C9-4ED6-90D8-E285E67C8481}" type="slidenum">
              <a:rPr lang="en-US" smtClean="0"/>
              <a:t>7</a:t>
            </a:fld>
            <a:endParaRPr lang="en-US"/>
          </a:p>
        </p:txBody>
      </p:sp>
    </p:spTree>
    <p:extLst>
      <p:ext uri="{BB962C8B-B14F-4D97-AF65-F5344CB8AC3E}">
        <p14:creationId xmlns:p14="http://schemas.microsoft.com/office/powerpoint/2010/main" val="247323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6918796-2918-40D6-BE3A-4600C47FCD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C43D6-9723-4DE8-882B-F9BDFE973B73}"/>
              </a:ext>
            </a:extLst>
          </p:cNvPr>
          <p:cNvSpPr>
            <a:spLocks noGrp="1"/>
          </p:cNvSpPr>
          <p:nvPr>
            <p:ph type="title"/>
          </p:nvPr>
        </p:nvSpPr>
        <p:spPr>
          <a:xfrm>
            <a:off x="628650" y="672747"/>
            <a:ext cx="7886700" cy="715556"/>
          </a:xfrm>
        </p:spPr>
        <p:txBody>
          <a:bodyPr vert="horz" lIns="91440" tIns="45720" rIns="91440" bIns="45720" rtlCol="0" anchor="ctr">
            <a:normAutofit/>
          </a:bodyPr>
          <a:lstStyle/>
          <a:p>
            <a:pPr algn="ctr"/>
            <a:r>
              <a:rPr lang="en-US" sz="2200" kern="1200" dirty="0">
                <a:latin typeface="+mj-lt"/>
                <a:ea typeface="+mj-ea"/>
                <a:cs typeface="+mj-cs"/>
              </a:rPr>
              <a:t>New Technical Assistance Resource: LINCS Quick Reference Guide </a:t>
            </a:r>
          </a:p>
        </p:txBody>
      </p:sp>
      <p:sp>
        <p:nvSpPr>
          <p:cNvPr id="16" name="Content Placeholder 15">
            <a:extLst>
              <a:ext uri="{FF2B5EF4-FFF2-40B4-BE49-F238E27FC236}">
                <a16:creationId xmlns:a16="http://schemas.microsoft.com/office/drawing/2014/main" id="{302243CA-CB82-46AA-872F-8BD1F452B7F5}"/>
              </a:ext>
            </a:extLst>
          </p:cNvPr>
          <p:cNvSpPr>
            <a:spLocks noGrp="1"/>
          </p:cNvSpPr>
          <p:nvPr>
            <p:ph sz="half" idx="1"/>
          </p:nvPr>
        </p:nvSpPr>
        <p:spPr>
          <a:xfrm>
            <a:off x="838200" y="1707164"/>
            <a:ext cx="7000875" cy="715556"/>
          </a:xfrm>
        </p:spPr>
        <p:txBody>
          <a:bodyPr vert="horz" lIns="91440" tIns="45720" rIns="91440" bIns="45720" rtlCol="0">
            <a:normAutofit/>
          </a:bodyPr>
          <a:lstStyle/>
          <a:p>
            <a:pPr marL="0" indent="0" algn="ctr">
              <a:lnSpc>
                <a:spcPct val="90000"/>
              </a:lnSpc>
              <a:buNone/>
            </a:pPr>
            <a:r>
              <a:rPr lang="en-US" sz="4000" b="1" dirty="0">
                <a:latin typeface="+mn-lt"/>
                <a:cs typeface="+mn-cs"/>
              </a:rPr>
              <a:t>Where do I Start?</a:t>
            </a:r>
          </a:p>
        </p:txBody>
      </p:sp>
      <p:pic>
        <p:nvPicPr>
          <p:cNvPr id="14" name="Content Placeholder 10" descr="Instructors, program administrators, and professional developers may be interested in the community, resource collection and learning portal. State staff may be interested in state resources. Adult learners may be interested in the Learner Center.">
            <a:extLst>
              <a:ext uri="{FF2B5EF4-FFF2-40B4-BE49-F238E27FC236}">
                <a16:creationId xmlns:a16="http://schemas.microsoft.com/office/drawing/2014/main" id="{425E7879-7398-4BEA-8527-3186F49C4871}"/>
              </a:ext>
            </a:extLst>
          </p:cNvPr>
          <p:cNvPicPr>
            <a:picLocks noChangeAspect="1"/>
          </p:cNvPicPr>
          <p:nvPr/>
        </p:nvPicPr>
        <p:blipFill>
          <a:blip r:embed="rId3"/>
          <a:stretch>
            <a:fillRect/>
          </a:stretch>
        </p:blipFill>
        <p:spPr>
          <a:xfrm>
            <a:off x="243747" y="2820128"/>
            <a:ext cx="8900253" cy="3226342"/>
          </a:xfrm>
          <a:prstGeom prst="rect">
            <a:avLst/>
          </a:prstGeom>
        </p:spPr>
      </p:pic>
      <p:sp>
        <p:nvSpPr>
          <p:cNvPr id="5" name="Slide Number Placeholder 4">
            <a:extLst>
              <a:ext uri="{FF2B5EF4-FFF2-40B4-BE49-F238E27FC236}">
                <a16:creationId xmlns:a16="http://schemas.microsoft.com/office/drawing/2014/main" id="{F10241A2-D5E6-4D24-911F-5EE9FC1CBC4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380C674-56C9-4ED6-90D8-E285E67C8481}" type="slidenum">
              <a:rPr lang="en-US">
                <a:solidFill>
                  <a:prstClr val="black">
                    <a:tint val="75000"/>
                  </a:prstClr>
                </a:solidFill>
                <a:latin typeface="+mn-lt"/>
                <a:cs typeface="+mn-cs"/>
              </a:rPr>
              <a:pPr>
                <a:spcAft>
                  <a:spcPts val="600"/>
                </a:spcAft>
              </a:pPr>
              <a:t>8</a:t>
            </a:fld>
            <a:endParaRPr lang="en-US">
              <a:solidFill>
                <a:prstClr val="black">
                  <a:tint val="75000"/>
                </a:prstClr>
              </a:solidFill>
              <a:latin typeface="+mn-lt"/>
              <a:cs typeface="+mn-cs"/>
            </a:endParaRPr>
          </a:p>
        </p:txBody>
      </p:sp>
    </p:spTree>
    <p:extLst>
      <p:ext uri="{BB962C8B-B14F-4D97-AF65-F5344CB8AC3E}">
        <p14:creationId xmlns:p14="http://schemas.microsoft.com/office/powerpoint/2010/main" val="2755921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11D631-DB09-4840-BE76-5A99046C4F50}"/>
              </a:ext>
            </a:extLst>
          </p:cNvPr>
          <p:cNvSpPr>
            <a:spLocks noGrp="1"/>
          </p:cNvSpPr>
          <p:nvPr>
            <p:ph type="title"/>
          </p:nvPr>
        </p:nvSpPr>
        <p:spPr/>
        <p:txBody>
          <a:bodyPr/>
          <a:lstStyle/>
          <a:p>
            <a:r>
              <a:rPr lang="en-US" dirty="0"/>
              <a:t>LINCS for Teachers and Providers</a:t>
            </a:r>
          </a:p>
        </p:txBody>
      </p:sp>
      <p:pic>
        <p:nvPicPr>
          <p:cNvPr id="4" name="Picture 3" descr="LINCS for Teachers and Providers">
            <a:extLst>
              <a:ext uri="{FF2B5EF4-FFF2-40B4-BE49-F238E27FC236}">
                <a16:creationId xmlns:a16="http://schemas.microsoft.com/office/drawing/2014/main" id="{50851DB2-6589-4622-8219-BD4AA03A2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6" y="-12685"/>
            <a:ext cx="9176825" cy="6857433"/>
          </a:xfrm>
          <a:prstGeom prst="rect">
            <a:avLst/>
          </a:prstGeom>
        </p:spPr>
      </p:pic>
      <p:sp>
        <p:nvSpPr>
          <p:cNvPr id="2" name="Slide Number Placeholder 1">
            <a:extLst>
              <a:ext uri="{FF2B5EF4-FFF2-40B4-BE49-F238E27FC236}">
                <a16:creationId xmlns:a16="http://schemas.microsoft.com/office/drawing/2014/main" id="{5A85AB5F-E159-469B-BED5-D0482CAA3EA9}"/>
              </a:ext>
            </a:extLst>
          </p:cNvPr>
          <p:cNvSpPr>
            <a:spLocks noGrp="1"/>
          </p:cNvSpPr>
          <p:nvPr>
            <p:ph type="sldNum" sz="quarter" idx="12"/>
          </p:nvPr>
        </p:nvSpPr>
        <p:spPr>
          <a:xfrm>
            <a:off x="8305800" y="6611312"/>
            <a:ext cx="594360" cy="233436"/>
          </a:xfrm>
        </p:spPr>
        <p:txBody>
          <a:bodyPr/>
          <a:lstStyle/>
          <a:p>
            <a:fld id="{4380C674-56C9-4ED6-90D8-E285E67C8481}" type="slidenum">
              <a:rPr lang="en-US" smtClean="0"/>
              <a:pPr/>
              <a:t>9</a:t>
            </a:fld>
            <a:endParaRPr lang="en-US" dirty="0"/>
          </a:p>
        </p:txBody>
      </p:sp>
    </p:spTree>
    <p:extLst>
      <p:ext uri="{BB962C8B-B14F-4D97-AF65-F5344CB8AC3E}">
        <p14:creationId xmlns:p14="http://schemas.microsoft.com/office/powerpoint/2010/main" val="4121376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7">
      <a:dk1>
        <a:srgbClr val="000000"/>
      </a:dk1>
      <a:lt1>
        <a:srgbClr val="FFFFFF"/>
      </a:lt1>
      <a:dk2>
        <a:srgbClr val="545454"/>
      </a:dk2>
      <a:lt2>
        <a:srgbClr val="BFBFBF"/>
      </a:lt2>
      <a:accent1>
        <a:srgbClr val="1AA895"/>
      </a:accent1>
      <a:accent2>
        <a:srgbClr val="19568B"/>
      </a:accent2>
      <a:accent3>
        <a:srgbClr val="DB7243"/>
      </a:accent3>
      <a:accent4>
        <a:srgbClr val="FDB71C"/>
      </a:accent4>
      <a:accent5>
        <a:srgbClr val="7397CE"/>
      </a:accent5>
      <a:accent6>
        <a:srgbClr val="6DCFF6"/>
      </a:accent6>
      <a:hlink>
        <a:srgbClr val="0000FF"/>
      </a:hlink>
      <a:folHlink>
        <a:srgbClr val="6245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TotalTime>
  <Words>3109</Words>
  <Application>Microsoft Office PowerPoint</Application>
  <PresentationFormat>On-screen Show (4:3)</PresentationFormat>
  <Paragraphs>373</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PGothic</vt:lpstr>
      <vt:lpstr>Arial</vt:lpstr>
      <vt:lpstr>Calibri</vt:lpstr>
      <vt:lpstr>Calibri Light</vt:lpstr>
      <vt:lpstr>Constantia</vt:lpstr>
      <vt:lpstr>Segoe UI</vt:lpstr>
      <vt:lpstr>Segoe UI Semibold</vt:lpstr>
      <vt:lpstr>Wingdings</vt:lpstr>
      <vt:lpstr>Office Theme</vt:lpstr>
      <vt:lpstr>A Guided Tour of LINCS for the Detroit Adult Foundational Skills Learning Community</vt:lpstr>
      <vt:lpstr>Four Evidence-based Models in Detroit</vt:lpstr>
      <vt:lpstr>Improving Access to High-Quality Teaching and Professional Development Resources for Adult Educators</vt:lpstr>
      <vt:lpstr>Disclaimer</vt:lpstr>
      <vt:lpstr>What’s Your Role?</vt:lpstr>
      <vt:lpstr>How Have You Used LINCS?</vt:lpstr>
      <vt:lpstr>What is LINCS?</vt:lpstr>
      <vt:lpstr>New Technical Assistance Resource: LINCS Quick Reference Guide </vt:lpstr>
      <vt:lpstr>LINCS for Teachers and Providers</vt:lpstr>
      <vt:lpstr>What is the LINCS Community?</vt:lpstr>
      <vt:lpstr>How do I use the community?</vt:lpstr>
      <vt:lpstr>What is the Learning Portal?</vt:lpstr>
      <vt:lpstr>Courses Available</vt:lpstr>
      <vt:lpstr>Updates!</vt:lpstr>
      <vt:lpstr>What is the Resource Collection?</vt:lpstr>
      <vt:lpstr>LINCS Components</vt:lpstr>
      <vt:lpstr>How LINCS Serves Adult Learners</vt:lpstr>
      <vt:lpstr>The Learner Center</vt:lpstr>
      <vt:lpstr>How LINCS Serves States</vt:lpstr>
      <vt:lpstr>Why does LINCS provide services to states?</vt:lpstr>
      <vt:lpstr>LINCS Services to States</vt:lpstr>
      <vt:lpstr>LINCS Services to States, cont.</vt:lpstr>
      <vt:lpstr>Ask a question or comment on LINCS.</vt:lpstr>
      <vt:lpstr>Don’t Miss a Beat; Connect with LINCS</vt:lpstr>
      <vt:lpstr>Advancing Innovation in Adult Education</vt:lpstr>
      <vt:lpstr>Contact</vt:lpstr>
      <vt:lpstr>LINCS Survey</vt:lpstr>
      <vt:lpstr>Upcoming Workshops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Access to High-Quality Teaching and Professional Development Resources for Adult Educators</dc:title>
  <dc:creator>Jessie Stadd</dc:creator>
  <cp:lastModifiedBy>Judy Mortrude</cp:lastModifiedBy>
  <cp:revision>71</cp:revision>
  <cp:lastPrinted>2019-08-13T16:45:05Z</cp:lastPrinted>
  <dcterms:created xsi:type="dcterms:W3CDTF">2019-01-29T14:05:02Z</dcterms:created>
  <dcterms:modified xsi:type="dcterms:W3CDTF">2019-08-20T18:55:13Z</dcterms:modified>
</cp:coreProperties>
</file>